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1"/>
  </p:sldMasterIdLst>
  <p:notesMasterIdLst>
    <p:notesMasterId r:id="rId22"/>
  </p:notesMasterIdLst>
  <p:handoutMasterIdLst>
    <p:handoutMasterId r:id="rId23"/>
  </p:handoutMasterIdLst>
  <p:sldIdLst>
    <p:sldId id="341" r:id="rId2"/>
    <p:sldId id="315" r:id="rId3"/>
    <p:sldId id="316" r:id="rId4"/>
    <p:sldId id="330" r:id="rId5"/>
    <p:sldId id="331" r:id="rId6"/>
    <p:sldId id="332" r:id="rId7"/>
    <p:sldId id="334" r:id="rId8"/>
    <p:sldId id="335" r:id="rId9"/>
    <p:sldId id="333" r:id="rId10"/>
    <p:sldId id="336" r:id="rId11"/>
    <p:sldId id="337" r:id="rId12"/>
    <p:sldId id="338" r:id="rId13"/>
    <p:sldId id="339" r:id="rId14"/>
    <p:sldId id="340" r:id="rId15"/>
    <p:sldId id="326" r:id="rId16"/>
    <p:sldId id="299" r:id="rId17"/>
    <p:sldId id="274" r:id="rId18"/>
    <p:sldId id="298" r:id="rId19"/>
    <p:sldId id="314" r:id="rId20"/>
    <p:sldId id="297" r:id="rId21"/>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C2549"/>
    <a:srgbClr val="03125E"/>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0" autoAdjust="0"/>
    <p:restoredTop sz="75403" autoAdjust="0"/>
  </p:normalViewPr>
  <p:slideViewPr>
    <p:cSldViewPr snapToGrid="0" snapToObjects="1">
      <p:cViewPr varScale="1">
        <p:scale>
          <a:sx n="50" d="100"/>
          <a:sy n="50" d="100"/>
        </p:scale>
        <p:origin x="1758" y="54"/>
      </p:cViewPr>
      <p:guideLst>
        <p:guide orient="horz" pos="2160"/>
        <p:guide pos="2880"/>
      </p:guideLst>
    </p:cSldViewPr>
  </p:slideViewPr>
  <p:outlineViewPr>
    <p:cViewPr>
      <p:scale>
        <a:sx n="33" d="100"/>
        <a:sy n="33" d="100"/>
      </p:scale>
      <p:origin x="0" y="7576"/>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747A7392-1D32-3647-843C-CFF2DEA134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0276D34F-2351-E74C-B0B8-45F7CC9F81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62C392-E16A-5649-BC25-46E2A90A67B8}" type="datetimeFigureOut">
              <a:rPr lang="it-IT" smtClean="0"/>
              <a:t>10/11/2023</a:t>
            </a:fld>
            <a:endParaRPr lang="it-IT"/>
          </a:p>
        </p:txBody>
      </p:sp>
      <p:sp>
        <p:nvSpPr>
          <p:cNvPr id="4" name="Segnaposto piè di pagina 3">
            <a:extLst>
              <a:ext uri="{FF2B5EF4-FFF2-40B4-BE49-F238E27FC236}">
                <a16:creationId xmlns:a16="http://schemas.microsoft.com/office/drawing/2014/main" id="{08FDE80F-BCDF-F344-B22C-D760EAD6C4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E23414BF-778A-D943-AB36-4728C4CDC9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D121A6-E231-2E42-8AA4-8EE676533C0E}" type="slidenum">
              <a:rPr lang="it-IT" smtClean="0"/>
              <a:t>‹N›</a:t>
            </a:fld>
            <a:endParaRPr lang="it-IT"/>
          </a:p>
        </p:txBody>
      </p:sp>
    </p:spTree>
    <p:extLst>
      <p:ext uri="{BB962C8B-B14F-4D97-AF65-F5344CB8AC3E}">
        <p14:creationId xmlns:p14="http://schemas.microsoft.com/office/powerpoint/2010/main" val="12358637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venir Book"/>
              </a:defRPr>
            </a:lvl1pPr>
          </a:lstStyle>
          <a:p>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venir Book"/>
              </a:defRPr>
            </a:lvl1pPr>
          </a:lstStyle>
          <a:p>
            <a:fld id="{E440792F-661D-8741-ABB6-7CB368435F4F}" type="datetimeFigureOut">
              <a:rPr lang="it-IT" smtClean="0"/>
              <a:pPr/>
              <a:t>10/11/2023</a:t>
            </a:fld>
            <a:endParaRPr lang="it-IT" dirty="0"/>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venir Book"/>
              </a:defRPr>
            </a:lvl1pPr>
          </a:lstStyle>
          <a:p>
            <a:endParaRPr lang="it-IT"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venir Book"/>
              </a:defRPr>
            </a:lvl1pPr>
          </a:lstStyle>
          <a:p>
            <a:fld id="{B5E85DD1-8C99-144C-B501-EECFAB5DA8E6}" type="slidenum">
              <a:rPr lang="it-IT" smtClean="0"/>
              <a:pPr/>
              <a:t>‹N›</a:t>
            </a:fld>
            <a:endParaRPr lang="it-IT" dirty="0"/>
          </a:p>
        </p:txBody>
      </p:sp>
    </p:spTree>
    <p:extLst>
      <p:ext uri="{BB962C8B-B14F-4D97-AF65-F5344CB8AC3E}">
        <p14:creationId xmlns:p14="http://schemas.microsoft.com/office/powerpoint/2010/main" val="62511974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venir Book"/>
        <a:ea typeface="+mn-ea"/>
        <a:cs typeface="+mn-cs"/>
      </a:defRPr>
    </a:lvl1pPr>
    <a:lvl2pPr marL="457200" algn="l" defTabSz="457200" rtl="0" eaLnBrk="1" latinLnBrk="0" hangingPunct="1">
      <a:defRPr sz="1200" kern="1200">
        <a:solidFill>
          <a:schemeClr val="tx1"/>
        </a:solidFill>
        <a:latin typeface="Avenir Book"/>
        <a:ea typeface="+mn-ea"/>
        <a:cs typeface="+mn-cs"/>
      </a:defRPr>
    </a:lvl2pPr>
    <a:lvl3pPr marL="914400" algn="l" defTabSz="457200" rtl="0" eaLnBrk="1" latinLnBrk="0" hangingPunct="1">
      <a:defRPr sz="1200" kern="1200">
        <a:solidFill>
          <a:schemeClr val="tx1"/>
        </a:solidFill>
        <a:latin typeface="Avenir Book"/>
        <a:ea typeface="+mn-ea"/>
        <a:cs typeface="+mn-cs"/>
      </a:defRPr>
    </a:lvl3pPr>
    <a:lvl4pPr marL="1371600" algn="l" defTabSz="457200" rtl="0" eaLnBrk="1" latinLnBrk="0" hangingPunct="1">
      <a:defRPr sz="1200" kern="1200">
        <a:solidFill>
          <a:schemeClr val="tx1"/>
        </a:solidFill>
        <a:latin typeface="Avenir Book"/>
        <a:ea typeface="+mn-ea"/>
        <a:cs typeface="+mn-cs"/>
      </a:defRPr>
    </a:lvl4pPr>
    <a:lvl5pPr marL="1828800" algn="l" defTabSz="457200" rtl="0" eaLnBrk="1" latinLnBrk="0" hangingPunct="1">
      <a:defRPr sz="1200" kern="1200">
        <a:solidFill>
          <a:schemeClr val="tx1"/>
        </a:solidFill>
        <a:latin typeface="Avenir Book"/>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B5E85DD1-8C99-144C-B501-EECFAB5DA8E6}" type="slidenum">
              <a:rPr lang="it-IT" smtClean="0"/>
              <a:pPr/>
              <a:t>2</a:t>
            </a:fld>
            <a:endParaRPr lang="it-IT" dirty="0"/>
          </a:p>
        </p:txBody>
      </p:sp>
    </p:spTree>
    <p:extLst>
      <p:ext uri="{BB962C8B-B14F-4D97-AF65-F5344CB8AC3E}">
        <p14:creationId xmlns:p14="http://schemas.microsoft.com/office/powerpoint/2010/main" val="407497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b="0" dirty="0"/>
              <a:t>A CLEAR EXPLANATION ON THE DIFFERENCE.</a:t>
            </a:r>
          </a:p>
        </p:txBody>
      </p:sp>
      <p:sp>
        <p:nvSpPr>
          <p:cNvPr id="4" name="Segnaposto numero diapositiva 3"/>
          <p:cNvSpPr>
            <a:spLocks noGrp="1"/>
          </p:cNvSpPr>
          <p:nvPr>
            <p:ph type="sldNum" sz="quarter" idx="5"/>
          </p:nvPr>
        </p:nvSpPr>
        <p:spPr/>
        <p:txBody>
          <a:bodyPr/>
          <a:lstStyle/>
          <a:p>
            <a:fld id="{B5E85DD1-8C99-144C-B501-EECFAB5DA8E6}" type="slidenum">
              <a:rPr lang="it-IT" smtClean="0"/>
              <a:pPr/>
              <a:t>11</a:t>
            </a:fld>
            <a:endParaRPr lang="it-IT" dirty="0"/>
          </a:p>
        </p:txBody>
      </p:sp>
    </p:spTree>
    <p:extLst>
      <p:ext uri="{BB962C8B-B14F-4D97-AF65-F5344CB8AC3E}">
        <p14:creationId xmlns:p14="http://schemas.microsoft.com/office/powerpoint/2010/main" val="3657353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B5E85DD1-8C99-144C-B501-EECFAB5DA8E6}" type="slidenum">
              <a:rPr lang="it-IT" smtClean="0"/>
              <a:pPr/>
              <a:t>12</a:t>
            </a:fld>
            <a:endParaRPr lang="it-IT" dirty="0"/>
          </a:p>
        </p:txBody>
      </p:sp>
    </p:spTree>
    <p:extLst>
      <p:ext uri="{BB962C8B-B14F-4D97-AF65-F5344CB8AC3E}">
        <p14:creationId xmlns:p14="http://schemas.microsoft.com/office/powerpoint/2010/main" val="1177013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i="0" noProof="0" dirty="0">
                <a:solidFill>
                  <a:schemeClr val="tx1"/>
                </a:solidFill>
                <a:effectLst/>
              </a:rPr>
              <a:t>In many aircraft avionics architectures, the FMS position utilizes both the IRS and GPS to ensure the highest accuracy. Losing the GPS signal, the FMS would continue to use the IRS and its last known position. When in range of radio navigation devices (e.g. VOR, DME), it would utilize these to enhance the IRS location.</a:t>
            </a:r>
          </a:p>
          <a:p>
            <a:endParaRPr lang="en-GB" sz="1200" i="0" noProof="0" dirty="0">
              <a:solidFill>
                <a:schemeClr val="tx1"/>
              </a:solidFill>
              <a:effectLst/>
            </a:endParaRPr>
          </a:p>
          <a:p>
            <a:r>
              <a:rPr lang="en-GB" sz="1200" i="0" noProof="0" dirty="0">
                <a:solidFill>
                  <a:schemeClr val="tx1"/>
                </a:solidFill>
                <a:effectLst/>
              </a:rPr>
              <a:t>However, some avionics architectures feed the GPS position directly into position computation. This may result in discarding the IRS position for navigational purposes, and/or utilizing directly the spoofed GPS location for location determination. Thus, these systems are highly susceptible to GPS spoofing attacks.</a:t>
            </a:r>
          </a:p>
          <a:p>
            <a:endParaRPr lang="en-US" dirty="0"/>
          </a:p>
        </p:txBody>
      </p:sp>
      <p:sp>
        <p:nvSpPr>
          <p:cNvPr id="4" name="Segnaposto numero diapositiva 3"/>
          <p:cNvSpPr>
            <a:spLocks noGrp="1"/>
          </p:cNvSpPr>
          <p:nvPr>
            <p:ph type="sldNum" sz="quarter" idx="5"/>
          </p:nvPr>
        </p:nvSpPr>
        <p:spPr/>
        <p:txBody>
          <a:bodyPr/>
          <a:lstStyle/>
          <a:p>
            <a:fld id="{B5E85DD1-8C99-144C-B501-EECFAB5DA8E6}" type="slidenum">
              <a:rPr lang="it-IT" smtClean="0"/>
              <a:pPr/>
              <a:t>13</a:t>
            </a:fld>
            <a:endParaRPr lang="it-IT" dirty="0"/>
          </a:p>
        </p:txBody>
      </p:sp>
    </p:spTree>
    <p:extLst>
      <p:ext uri="{BB962C8B-B14F-4D97-AF65-F5344CB8AC3E}">
        <p14:creationId xmlns:p14="http://schemas.microsoft.com/office/powerpoint/2010/main" val="1233770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B5E85DD1-8C99-144C-B501-EECFAB5DA8E6}" type="slidenum">
              <a:rPr lang="it-IT" smtClean="0"/>
              <a:pPr/>
              <a:t>14</a:t>
            </a:fld>
            <a:endParaRPr lang="it-IT" dirty="0"/>
          </a:p>
        </p:txBody>
      </p:sp>
    </p:spTree>
    <p:extLst>
      <p:ext uri="{BB962C8B-B14F-4D97-AF65-F5344CB8AC3E}">
        <p14:creationId xmlns:p14="http://schemas.microsoft.com/office/powerpoint/2010/main" val="905341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b="0" dirty="0"/>
          </a:p>
        </p:txBody>
      </p:sp>
      <p:sp>
        <p:nvSpPr>
          <p:cNvPr id="4" name="Segnaposto numero diapositiva 3"/>
          <p:cNvSpPr>
            <a:spLocks noGrp="1"/>
          </p:cNvSpPr>
          <p:nvPr>
            <p:ph type="sldNum" sz="quarter" idx="5"/>
          </p:nvPr>
        </p:nvSpPr>
        <p:spPr/>
        <p:txBody>
          <a:bodyPr/>
          <a:lstStyle/>
          <a:p>
            <a:fld id="{B5E85DD1-8C99-144C-B501-EECFAB5DA8E6}" type="slidenum">
              <a:rPr lang="it-IT" smtClean="0"/>
              <a:pPr/>
              <a:t>15</a:t>
            </a:fld>
            <a:endParaRPr lang="it-IT" dirty="0"/>
          </a:p>
        </p:txBody>
      </p:sp>
    </p:spTree>
    <p:extLst>
      <p:ext uri="{BB962C8B-B14F-4D97-AF65-F5344CB8AC3E}">
        <p14:creationId xmlns:p14="http://schemas.microsoft.com/office/powerpoint/2010/main" val="2012798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L’idea è di catturare l’attenzione della platea mettendo a confronto le due foto. Aspettare/accettare minimo 10 secondi (di silenzio) prima di dire qualcosa (sicuramente qualcuno dell’audience romperà il silenzio e risponderà). Una volta che si sono ricevute un po’ di risposte far notare che come la tecnologia sia cambiata/avanzata ma solo due cose sono rimaste uguali: i finestrini per vedere fuori e i controlli doppi. Questo perché ancora oggi i piloti sono centrali/essenziali nel pilotaggio degli aerei! Sembra una banalità o una provocazione ma non lo è…vedere la prossima slide per maggiori info.</a:t>
            </a:r>
          </a:p>
          <a:p>
            <a:endParaRPr lang="it-IT" dirty="0"/>
          </a:p>
          <a:p>
            <a:endParaRPr lang="it-IT" dirty="0"/>
          </a:p>
          <a:p>
            <a:r>
              <a:rPr lang="en-GB" noProof="0" dirty="0"/>
              <a:t>The idea is to capture the audience attention by comparing the two picture. Wait/allow minimum 10 second (of silence) before saying anything. (it has been studied that human being cannot stand silent and in 10sec someone from the crowd will say something). After the audience has given some answers, steer the conversation towards the fact that despite the technology has advance enormously, two element are the same: cockpit windows and double set of control. This is because pilots are still central/essential to conduct a safe flight. It might seems obvious but it is not….check the next slide for more info</a:t>
            </a:r>
          </a:p>
        </p:txBody>
      </p:sp>
      <p:sp>
        <p:nvSpPr>
          <p:cNvPr id="4" name="Segnaposto numero diapositiva 3"/>
          <p:cNvSpPr>
            <a:spLocks noGrp="1"/>
          </p:cNvSpPr>
          <p:nvPr>
            <p:ph type="sldNum" sz="quarter" idx="5"/>
          </p:nvPr>
        </p:nvSpPr>
        <p:spPr/>
        <p:txBody>
          <a:bodyPr/>
          <a:lstStyle/>
          <a:p>
            <a:fld id="{B5E85DD1-8C99-144C-B501-EECFAB5DA8E6}" type="slidenum">
              <a:rPr lang="it-IT" smtClean="0"/>
              <a:pPr/>
              <a:t>16</a:t>
            </a:fld>
            <a:endParaRPr lang="it-IT" dirty="0"/>
          </a:p>
        </p:txBody>
      </p:sp>
    </p:spTree>
    <p:extLst>
      <p:ext uri="{BB962C8B-B14F-4D97-AF65-F5344CB8AC3E}">
        <p14:creationId xmlns:p14="http://schemas.microsoft.com/office/powerpoint/2010/main" val="1345678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noProof="0" dirty="0"/>
              <a:t>Explain the manufacturer industry is pushing for a RCO. Explain the two different type of RCO…and the ask this questions as provocation: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noProof="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noProof="0" dirty="0"/>
              <a:t>«IF YOU THINK THAT WHAT YOU HAVE SEEN SO FAR (GPS spoofing, etc etc) IS A THREAT…IMAGINE IF THAT HAPPENS IN A COCKPIT WITHOUT TWO PILOT…»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noProof="0" dirty="0"/>
              <a:t>Go to next slide to elaborate more…</a:t>
            </a:r>
          </a:p>
          <a:p>
            <a:pPr marL="0" marR="0" lvl="0" indent="0" algn="l" defTabSz="457200" rtl="0" eaLnBrk="1" fontAlgn="auto" latinLnBrk="0" hangingPunct="1">
              <a:lnSpc>
                <a:spcPct val="100000"/>
              </a:lnSpc>
              <a:spcBef>
                <a:spcPts val="0"/>
              </a:spcBef>
              <a:spcAft>
                <a:spcPts val="0"/>
              </a:spcAft>
              <a:buClrTx/>
              <a:buSzTx/>
              <a:buFontTx/>
              <a:buNone/>
              <a:tabLst/>
              <a:defRPr/>
            </a:pPr>
            <a:endParaRPr lang="it-IT" dirty="0"/>
          </a:p>
          <a:p>
            <a:pPr marL="0" marR="0" lvl="0" indent="0" algn="l" defTabSz="457200" rtl="0" eaLnBrk="1" fontAlgn="auto" latinLnBrk="0" hangingPunct="1">
              <a:lnSpc>
                <a:spcPct val="100000"/>
              </a:lnSpc>
              <a:spcBef>
                <a:spcPts val="0"/>
              </a:spcBef>
              <a:spcAft>
                <a:spcPts val="0"/>
              </a:spcAft>
              <a:buClrTx/>
              <a:buSzTx/>
              <a:buFontTx/>
              <a:buNone/>
              <a:tabLst/>
              <a:defRPr/>
            </a:pPr>
            <a:r>
              <a:rPr lang="it-IT" noProof="0" dirty="0"/>
              <a:t>Spiegare il significato di RCO e le differenti opzioni…poi chiedere la seguente domanda come provocazione:</a:t>
            </a:r>
          </a:p>
          <a:p>
            <a:pPr marL="0" marR="0" lvl="0" indent="0" algn="l" defTabSz="457200" rtl="0" eaLnBrk="1" fontAlgn="auto" latinLnBrk="0" hangingPunct="1">
              <a:lnSpc>
                <a:spcPct val="100000"/>
              </a:lnSpc>
              <a:spcBef>
                <a:spcPts val="0"/>
              </a:spcBef>
              <a:spcAft>
                <a:spcPts val="0"/>
              </a:spcAft>
              <a:buClrTx/>
              <a:buSzTx/>
              <a:buFontTx/>
              <a:buNone/>
              <a:tabLst/>
              <a:defRPr/>
            </a:pPr>
            <a:r>
              <a:rPr lang="en-GB" noProof="0" dirty="0"/>
              <a:t>«IF YOU THINK THAT WHAT YOU HAVE SEEN SO FAR (GPS spoofing, etc etc) IS A THREAT…IMAGINE IF THAT HAPPENS IN A COCKPIT WITHOUT TWO PILOT…»</a:t>
            </a:r>
          </a:p>
          <a:p>
            <a:r>
              <a:rPr lang="it-IT" dirty="0"/>
              <a:t>Andare alla seguente slide per elaborare il concetto…</a:t>
            </a:r>
          </a:p>
        </p:txBody>
      </p:sp>
      <p:sp>
        <p:nvSpPr>
          <p:cNvPr id="4" name="Segnaposto numero diapositiva 3"/>
          <p:cNvSpPr>
            <a:spLocks noGrp="1"/>
          </p:cNvSpPr>
          <p:nvPr>
            <p:ph type="sldNum" sz="quarter" idx="5"/>
          </p:nvPr>
        </p:nvSpPr>
        <p:spPr/>
        <p:txBody>
          <a:bodyPr/>
          <a:lstStyle/>
          <a:p>
            <a:fld id="{B5E85DD1-8C99-144C-B501-EECFAB5DA8E6}" type="slidenum">
              <a:rPr lang="it-IT" smtClean="0"/>
              <a:pPr/>
              <a:t>17</a:t>
            </a:fld>
            <a:endParaRPr lang="it-IT" dirty="0"/>
          </a:p>
        </p:txBody>
      </p:sp>
    </p:spTree>
    <p:extLst>
      <p:ext uri="{BB962C8B-B14F-4D97-AF65-F5344CB8AC3E}">
        <p14:creationId xmlns:p14="http://schemas.microsoft.com/office/powerpoint/2010/main" val="457160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noProof="0" dirty="0"/>
              <a:t>Start with the list of risks…than emphasise the pilot as essential safety barrier!    </a:t>
            </a:r>
          </a:p>
          <a:p>
            <a:endParaRPr lang="en-GB" noProof="0" dirty="0"/>
          </a:p>
          <a:p>
            <a:r>
              <a:rPr lang="en-GB" noProof="0" dirty="0"/>
              <a:t>Computers can do certain things better than humans, but they are only as good as their system design. Taking the human pilot out of the loop removes a significant safety resource. </a:t>
            </a:r>
          </a:p>
          <a:p>
            <a:r>
              <a:rPr lang="en-GB" noProof="0" dirty="0"/>
              <a:t>Humans eliminate system-failure scenarios and act as a critical onboard backup for failed systems, bridge technology-gaps and adapt in real-time and in the real environment to</a:t>
            </a:r>
          </a:p>
          <a:p>
            <a:r>
              <a:rPr lang="en-GB" noProof="0" dirty="0"/>
              <a:t>non-anticipated situations. Whether an automated system can adequately compensate for this is highly questionable. Additionally, with the reduction of input by human pilots, the risk of system associated threats increases.</a:t>
            </a:r>
          </a:p>
          <a:p>
            <a:endParaRPr lang="en-GB" noProof="0" dirty="0"/>
          </a:p>
          <a:p>
            <a:r>
              <a:rPr lang="en-GB" b="1" noProof="0" dirty="0"/>
              <a:t>WHILE A LOT OF ACCIDENT AND INCIDENT STATISTICS DOCUMENT HOW OFTEN THINGS GO WRONG, THERE IS ALMOST NO DATA ON WHEN THINGS GO RIGHT, AND PILOTS SAVE THE DAY.</a:t>
            </a:r>
          </a:p>
          <a:p>
            <a:endParaRPr lang="en-GB" noProof="0" dirty="0"/>
          </a:p>
          <a:p>
            <a:r>
              <a:rPr lang="en-GB" noProof="0" dirty="0"/>
              <a:t>flight crew currently form the last line of </a:t>
            </a:r>
            <a:r>
              <a:rPr lang="en-GB" noProof="0" dirty="0" err="1"/>
              <a:t>defense</a:t>
            </a:r>
            <a:r>
              <a:rPr lang="en-GB" noProof="0" dirty="0"/>
              <a:t> against the potentially fatal consequences of a cyber-attack on the aircraft or airspace infrastructure.</a:t>
            </a:r>
          </a:p>
          <a:p>
            <a:endParaRPr lang="it-IT" dirty="0"/>
          </a:p>
        </p:txBody>
      </p:sp>
      <p:sp>
        <p:nvSpPr>
          <p:cNvPr id="4" name="Segnaposto numero diapositiva 3"/>
          <p:cNvSpPr>
            <a:spLocks noGrp="1"/>
          </p:cNvSpPr>
          <p:nvPr>
            <p:ph type="sldNum" sz="quarter" idx="5"/>
          </p:nvPr>
        </p:nvSpPr>
        <p:spPr/>
        <p:txBody>
          <a:bodyPr/>
          <a:lstStyle/>
          <a:p>
            <a:fld id="{B5E85DD1-8C99-144C-B501-EECFAB5DA8E6}" type="slidenum">
              <a:rPr lang="it-IT" smtClean="0"/>
              <a:pPr/>
              <a:t>18</a:t>
            </a:fld>
            <a:endParaRPr lang="it-IT" dirty="0"/>
          </a:p>
        </p:txBody>
      </p:sp>
    </p:spTree>
    <p:extLst>
      <p:ext uri="{BB962C8B-B14F-4D97-AF65-F5344CB8AC3E}">
        <p14:creationId xmlns:p14="http://schemas.microsoft.com/office/powerpoint/2010/main" val="3179946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noProof="0" dirty="0"/>
              <a:t>Start with the list of risks…than emphasise the pilot as essential safety barrier!    </a:t>
            </a:r>
          </a:p>
          <a:p>
            <a:endParaRPr lang="en-GB" noProof="0" dirty="0"/>
          </a:p>
          <a:p>
            <a:r>
              <a:rPr lang="en-GB" noProof="0" dirty="0"/>
              <a:t>Computers can do certain things better than humans, but they are only as good as their system design. Taking the human pilot out of the loop removes a significant safety resource. </a:t>
            </a:r>
          </a:p>
          <a:p>
            <a:r>
              <a:rPr lang="en-GB" noProof="0" dirty="0"/>
              <a:t>Humans eliminate system-failure scenarios and act as a critical onboard backup for failed systems, bridge technology-gaps and adapt in real-time and in the real environment to</a:t>
            </a:r>
          </a:p>
          <a:p>
            <a:r>
              <a:rPr lang="en-GB" noProof="0" dirty="0"/>
              <a:t>non-anticipated situations. Whether an automated system can adequately compensate for this is highly questionable. Additionally, with the reduction of input by human pilots, the risk of system associated threats increases.</a:t>
            </a:r>
          </a:p>
          <a:p>
            <a:endParaRPr lang="en-GB" noProof="0" dirty="0"/>
          </a:p>
          <a:p>
            <a:r>
              <a:rPr lang="en-GB" b="1" noProof="0" dirty="0"/>
              <a:t>WHILE A LOT OF ACCIDENT AND INCIDENT STATISTICS DOCUMENT HOW OFTEN THINGS GO WRONG, THERE IS ALMOST NO DATA ON WHEN THINGS GO RIGHT, AND PILOTS SAVE THE DAY.</a:t>
            </a:r>
          </a:p>
          <a:p>
            <a:endParaRPr lang="en-GB" noProof="0" dirty="0"/>
          </a:p>
          <a:p>
            <a:r>
              <a:rPr lang="en-GB" noProof="0" dirty="0"/>
              <a:t>flight crew currently form the last line of </a:t>
            </a:r>
            <a:r>
              <a:rPr lang="en-GB" noProof="0" dirty="0" err="1"/>
              <a:t>defense</a:t>
            </a:r>
            <a:r>
              <a:rPr lang="en-GB" noProof="0" dirty="0"/>
              <a:t> against the potentially fatal consequences of a cyber-attack on the aircraft or airspace infrastructure.</a:t>
            </a:r>
          </a:p>
          <a:p>
            <a:endParaRPr lang="it-IT" dirty="0"/>
          </a:p>
        </p:txBody>
      </p:sp>
      <p:sp>
        <p:nvSpPr>
          <p:cNvPr id="4" name="Segnaposto numero diapositiva 3"/>
          <p:cNvSpPr>
            <a:spLocks noGrp="1"/>
          </p:cNvSpPr>
          <p:nvPr>
            <p:ph type="sldNum" sz="quarter" idx="5"/>
          </p:nvPr>
        </p:nvSpPr>
        <p:spPr/>
        <p:txBody>
          <a:bodyPr/>
          <a:lstStyle/>
          <a:p>
            <a:fld id="{B5E85DD1-8C99-144C-B501-EECFAB5DA8E6}" type="slidenum">
              <a:rPr lang="it-IT" smtClean="0"/>
              <a:pPr/>
              <a:t>19</a:t>
            </a:fld>
            <a:endParaRPr lang="it-IT" dirty="0"/>
          </a:p>
        </p:txBody>
      </p:sp>
    </p:spTree>
    <p:extLst>
      <p:ext uri="{BB962C8B-B14F-4D97-AF65-F5344CB8AC3E}">
        <p14:creationId xmlns:p14="http://schemas.microsoft.com/office/powerpoint/2010/main" val="1680647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noProof="0" dirty="0"/>
              <a:t>This slide is to stress the concept that we are not against </a:t>
            </a:r>
            <a:r>
              <a:rPr lang="en-GB" noProof="0" dirty="0" err="1"/>
              <a:t>technilogy</a:t>
            </a:r>
            <a:r>
              <a:rPr lang="en-GB" noProof="0" dirty="0"/>
              <a:t> but we want technology to work alongside with the humans. Increased use of automation in commercial aircraft, and eventually certification of Artificial Intelligence (AI) for the use in this environment, should have as a </a:t>
            </a:r>
            <a:r>
              <a:rPr lang="en-GB" b="1" noProof="0" dirty="0"/>
              <a:t>goal enhancement of human capacity</a:t>
            </a:r>
            <a:r>
              <a:rPr lang="en-GB" noProof="0" dirty="0"/>
              <a:t>, and </a:t>
            </a:r>
            <a:r>
              <a:rPr lang="en-GB" b="1" noProof="0" dirty="0"/>
              <a:t>not its replacement</a:t>
            </a:r>
            <a:r>
              <a:rPr lang="en-GB" noProof="0" dirty="0"/>
              <a:t>. This in return would increase efficiency and most importantly enhance Flight Safety.</a:t>
            </a:r>
          </a:p>
          <a:p>
            <a:endParaRPr lang="it-IT" dirty="0"/>
          </a:p>
        </p:txBody>
      </p:sp>
      <p:sp>
        <p:nvSpPr>
          <p:cNvPr id="4" name="Segnaposto numero diapositiva 3"/>
          <p:cNvSpPr>
            <a:spLocks noGrp="1"/>
          </p:cNvSpPr>
          <p:nvPr>
            <p:ph type="sldNum" sz="quarter" idx="5"/>
          </p:nvPr>
        </p:nvSpPr>
        <p:spPr/>
        <p:txBody>
          <a:bodyPr/>
          <a:lstStyle/>
          <a:p>
            <a:fld id="{B5E85DD1-8C99-144C-B501-EECFAB5DA8E6}" type="slidenum">
              <a:rPr lang="it-IT" smtClean="0"/>
              <a:pPr/>
              <a:t>20</a:t>
            </a:fld>
            <a:endParaRPr lang="it-IT" dirty="0"/>
          </a:p>
        </p:txBody>
      </p:sp>
    </p:spTree>
    <p:extLst>
      <p:ext uri="{BB962C8B-B14F-4D97-AF65-F5344CB8AC3E}">
        <p14:creationId xmlns:p14="http://schemas.microsoft.com/office/powerpoint/2010/main" val="4106503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noProof="0" dirty="0"/>
              <a:t>Introdurre I tre temi che verranno trattati nella presentazione</a:t>
            </a:r>
          </a:p>
        </p:txBody>
      </p:sp>
      <p:sp>
        <p:nvSpPr>
          <p:cNvPr id="4" name="Segnaposto numero diapositiva 3"/>
          <p:cNvSpPr>
            <a:spLocks noGrp="1"/>
          </p:cNvSpPr>
          <p:nvPr>
            <p:ph type="sldNum" sz="quarter" idx="5"/>
          </p:nvPr>
        </p:nvSpPr>
        <p:spPr/>
        <p:txBody>
          <a:bodyPr/>
          <a:lstStyle/>
          <a:p>
            <a:fld id="{B5E85DD1-8C99-144C-B501-EECFAB5DA8E6}" type="slidenum">
              <a:rPr lang="it-IT" smtClean="0"/>
              <a:pPr/>
              <a:t>3</a:t>
            </a:fld>
            <a:endParaRPr lang="it-IT" dirty="0"/>
          </a:p>
        </p:txBody>
      </p:sp>
    </p:spTree>
    <p:extLst>
      <p:ext uri="{BB962C8B-B14F-4D97-AF65-F5344CB8AC3E}">
        <p14:creationId xmlns:p14="http://schemas.microsoft.com/office/powerpoint/2010/main" val="2556786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 Single Remote Tower</a:t>
            </a:r>
          </a:p>
          <a:p>
            <a:r>
              <a:rPr lang="en-US" dirty="0"/>
              <a:t>› One air traffic controller is responsible for operations at one airport at a time. Yet,</a:t>
            </a:r>
          </a:p>
          <a:p>
            <a:r>
              <a:rPr lang="en-US" dirty="0"/>
              <a:t>he/she might hold multiple ratings to control different airports, one after the other.</a:t>
            </a:r>
          </a:p>
          <a:p>
            <a:r>
              <a:rPr lang="en-US" dirty="0"/>
              <a:t> Multiple Remote Tower</a:t>
            </a:r>
          </a:p>
          <a:p>
            <a:r>
              <a:rPr lang="en-US" dirty="0"/>
              <a:t>› One air traffic controller is responsible for operations at more than one airport at</a:t>
            </a:r>
          </a:p>
          <a:p>
            <a:r>
              <a:rPr lang="en-US" dirty="0"/>
              <a:t>the same time. This requires multiple ratings for each controller and careful</a:t>
            </a:r>
          </a:p>
          <a:p>
            <a:r>
              <a:rPr lang="en-US" dirty="0"/>
              <a:t>staffing schedules. This concept is completely new compared to current</a:t>
            </a:r>
          </a:p>
          <a:p>
            <a:r>
              <a:rPr lang="en-US" dirty="0"/>
              <a:t>operations.</a:t>
            </a:r>
          </a:p>
          <a:p>
            <a:r>
              <a:rPr lang="en-US" dirty="0"/>
              <a:t> Contingency Tower</a:t>
            </a:r>
          </a:p>
          <a:p>
            <a:r>
              <a:rPr lang="en-US" dirty="0"/>
              <a:t>› A contingency facility to be used when an airport tower is unserviceable for a short</a:t>
            </a:r>
          </a:p>
          <a:p>
            <a:r>
              <a:rPr lang="en-US" dirty="0"/>
              <a:t>period of time (e.g. fire, technical failure). Remote Tower operation will then</a:t>
            </a:r>
          </a:p>
          <a:p>
            <a:r>
              <a:rPr lang="en-US" dirty="0"/>
              <a:t>assure at least a basic level of service.</a:t>
            </a:r>
          </a:p>
          <a:p>
            <a:r>
              <a:rPr lang="en-US" dirty="0"/>
              <a:t>Remote Towers can be operated from a Remote Tower Centre (RTC) that can be located</a:t>
            </a:r>
          </a:p>
          <a:p>
            <a:r>
              <a:rPr lang="en-US" dirty="0"/>
              <a:t>anywhere, but is usually planned to be at a reasonable distance from all the airports to be</a:t>
            </a:r>
          </a:p>
          <a:p>
            <a:r>
              <a:rPr lang="en-US" dirty="0"/>
              <a:t>controlled in order to reduce latency of signals and increase technical reliability.</a:t>
            </a:r>
          </a:p>
        </p:txBody>
      </p:sp>
      <p:sp>
        <p:nvSpPr>
          <p:cNvPr id="4" name="Segnaposto numero diapositiva 3"/>
          <p:cNvSpPr>
            <a:spLocks noGrp="1"/>
          </p:cNvSpPr>
          <p:nvPr>
            <p:ph type="sldNum" sz="quarter" idx="5"/>
          </p:nvPr>
        </p:nvSpPr>
        <p:spPr/>
        <p:txBody>
          <a:bodyPr/>
          <a:lstStyle/>
          <a:p>
            <a:fld id="{B5E85DD1-8C99-144C-B501-EECFAB5DA8E6}" type="slidenum">
              <a:rPr lang="it-IT" smtClean="0"/>
              <a:pPr/>
              <a:t>4</a:t>
            </a:fld>
            <a:endParaRPr lang="it-IT" dirty="0"/>
          </a:p>
        </p:txBody>
      </p:sp>
    </p:spTree>
    <p:extLst>
      <p:ext uri="{BB962C8B-B14F-4D97-AF65-F5344CB8AC3E}">
        <p14:creationId xmlns:p14="http://schemas.microsoft.com/office/powerpoint/2010/main" val="3962844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While the conventional concept of operating an ATC tower is proven to be safe in current day-to-day operations, the deployment of RTS does have potential safety benefits.</a:t>
            </a:r>
          </a:p>
          <a:p>
            <a:r>
              <a:rPr lang="en-US" dirty="0"/>
              <a:t>Smaller airfields currently only receiving Aerodrome Flight Information Service (AFIS) might be upgraded to fully controlled airfields. Other airports facing cutbacks due to low number of flight movements might still be able to provide ATS services, even if only for a limited time per day. The same is true for areas where destroyed infrastructure (e.g. after a fire) or an unstable safety situation (e.g. war zones) requires the quick set-up and operation of a control facility.</a:t>
            </a:r>
          </a:p>
          <a:p>
            <a:r>
              <a:rPr lang="en-US" dirty="0"/>
              <a:t>Modern RTS concepts include a number of tracking features. Aircraft position can be </a:t>
            </a:r>
            <a:r>
              <a:rPr lang="en-US" dirty="0" err="1"/>
              <a:t>fllowed</a:t>
            </a:r>
            <a:r>
              <a:rPr lang="en-US" dirty="0"/>
              <a:t> easily with a label attached next to the tracked target on the controller’s out-the- window screen, giving information on the call sign, altitude, and distance among others.</a:t>
            </a:r>
          </a:p>
          <a:p>
            <a:r>
              <a:rPr lang="en-US" dirty="0"/>
              <a:t>Ground staff and vehicles can be tracked, as well as birds and other animals or human intruders. Runway incursions can be automatically detected.</a:t>
            </a:r>
          </a:p>
          <a:p>
            <a:r>
              <a:rPr lang="en-US" dirty="0"/>
              <a:t>Whilst increasing the alertness of the controller, care has to be taken as not to overload the controller with too much information, leading to a situation where controllers develop a certain alarm-fatigue due to constant inputs. Task coordination needs to be carefully assessed, as controllers will probably spend more time “head-down”, concentrating on managing the systems (e.g. electronic flight strips) instead of actually watching movements.</a:t>
            </a:r>
          </a:p>
          <a:p>
            <a:r>
              <a:rPr lang="en-US" dirty="0"/>
              <a:t>The opposite may also be true at airports with very few movements, when performance of controllers and stimulation levels increase due to optimal workload distribution (Yerkes-Dodson law).</a:t>
            </a:r>
          </a:p>
          <a:p>
            <a:r>
              <a:rPr lang="en-US" dirty="0"/>
              <a:t>The increased possibilities of presenting multiple data inputs are likely to lead to enhanced visual reproduction, especially during twilight and night, as well as bad weather. The use of infrared cameras allows for weather assessment and target detection even during complete</a:t>
            </a:r>
          </a:p>
          <a:p>
            <a:r>
              <a:rPr lang="en-US" dirty="0"/>
              <a:t>darkness.</a:t>
            </a:r>
          </a:p>
          <a:p>
            <a:r>
              <a:rPr lang="en-US" dirty="0"/>
              <a:t>The idea of a remote contingency tower providing at least some level of service or the same service at a decreased movement rate is safety-wise beneficial compared to having to close an airport completely.</a:t>
            </a:r>
          </a:p>
          <a:p>
            <a:endParaRPr lang="en-US" dirty="0"/>
          </a:p>
          <a:p>
            <a:r>
              <a:rPr lang="en-US" b="1" dirty="0"/>
              <a:t>Having multiple controllers present in the same RTC might also lead to better coordination between ATS units.</a:t>
            </a:r>
          </a:p>
          <a:p>
            <a:endParaRPr lang="en-US" dirty="0"/>
          </a:p>
        </p:txBody>
      </p:sp>
      <p:sp>
        <p:nvSpPr>
          <p:cNvPr id="4" name="Segnaposto numero diapositiva 3"/>
          <p:cNvSpPr>
            <a:spLocks noGrp="1"/>
          </p:cNvSpPr>
          <p:nvPr>
            <p:ph type="sldNum" sz="quarter" idx="5"/>
          </p:nvPr>
        </p:nvSpPr>
        <p:spPr/>
        <p:txBody>
          <a:bodyPr/>
          <a:lstStyle/>
          <a:p>
            <a:fld id="{B5E85DD1-8C99-144C-B501-EECFAB5DA8E6}" type="slidenum">
              <a:rPr lang="it-IT" smtClean="0"/>
              <a:pPr/>
              <a:t>5</a:t>
            </a:fld>
            <a:endParaRPr lang="it-IT" dirty="0"/>
          </a:p>
        </p:txBody>
      </p:sp>
    </p:spTree>
    <p:extLst>
      <p:ext uri="{BB962C8B-B14F-4D97-AF65-F5344CB8AC3E}">
        <p14:creationId xmlns:p14="http://schemas.microsoft.com/office/powerpoint/2010/main" val="1939079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b="0" dirty="0"/>
              <a:t>Cyber-security has become an increasing source of concern within the aviation community and remote tower operations have the potential to increase the vulnerabilities of the system given the very nature of the concept. Precautionary measures and contingency procedures shall be established to prevent an attack, and to </a:t>
            </a:r>
            <a:r>
              <a:rPr lang="en-US" b="0" dirty="0" err="1"/>
              <a:t>minimise</a:t>
            </a:r>
            <a:r>
              <a:rPr lang="en-US" b="0" dirty="0"/>
              <a:t> its consequences. ANSPs and aircraft operators shall establish a mandatory reporting system for cyber-related occurrences, and cyber security shall become an essential part of their security management system.</a:t>
            </a:r>
          </a:p>
          <a:p>
            <a:r>
              <a:rPr lang="en-US" b="0" dirty="0"/>
              <a:t>Traffic separation, especially for VFR flights is usually based on visual observation in conventional towers. Displays at RTS CWPs do not allow for visual evaluation of airborne aircraft positions. This is why the usage or radar data appears to be essential for RTS operation. This in turn might necessitate the need for transponder carriage by aircraft intending to use that airport. It has to be evaluated how far adjustments to current airspace design and specifications are necessary, e.g. mandating the use of transponders for all aircraft. General aviation aircraft are likely to be affected by revised rules.</a:t>
            </a:r>
          </a:p>
          <a:p>
            <a:endParaRPr lang="en-US" b="0" dirty="0"/>
          </a:p>
          <a:p>
            <a:r>
              <a:rPr lang="en-US" b="0" dirty="0"/>
              <a:t>From a pilot’s point of view there should be no changes to current operations. Yet, it might be necessary to revise communication procedures and charting requirements. Especially in a Multiple RTS environment, the re-transmit function that allows users to listen to radiotelephony on multiple frequencies might be a feature to ensure safe operations.</a:t>
            </a:r>
          </a:p>
          <a:p>
            <a:r>
              <a:rPr lang="en-US" b="0" dirty="0"/>
              <a:t>Mentioning the airport’s name in clearance (e.g. cleared to land runway 20 Dresden) might be another option of avoiding misunderstandings.</a:t>
            </a:r>
          </a:p>
          <a:p>
            <a:endParaRPr lang="en-US" b="0" dirty="0"/>
          </a:p>
          <a:p>
            <a:r>
              <a:rPr lang="en-US" b="0" dirty="0"/>
              <a:t>Coordination between airspace users and ANSPs will have to be increased to accommodate all aircraft movements, be they planned or unplanned. As in today’s ATC environment, staff shortages may happen. While this is usually a problem in the </a:t>
            </a:r>
            <a:r>
              <a:rPr lang="en-US" b="0" dirty="0" err="1"/>
              <a:t>en</a:t>
            </a:r>
            <a:r>
              <a:rPr lang="en-US" b="0" dirty="0"/>
              <a:t>-route part of flights today, availability of tower controllers might be the limiting factor in RTS operations, with not enough staff available to cater for all flights. Unexpected flights such as VFR traffic or flights that have to land due to emergencies or diversions might push the remotely controlled tower even</a:t>
            </a:r>
          </a:p>
          <a:p>
            <a:r>
              <a:rPr lang="en-US" b="0" dirty="0"/>
              <a:t>further beyond capacity. While slot allocations or per-prior-request-only operations might counteract such problems, there is a clear shift of responsibility for safety from ANSPs to pilots and operators. It is not acceptable that unavailability of tower controllers leads to hazardous situations.</a:t>
            </a:r>
          </a:p>
          <a:p>
            <a:endParaRPr lang="en-US" b="0" dirty="0"/>
          </a:p>
          <a:p>
            <a:r>
              <a:rPr lang="en-US" b="0" dirty="0"/>
              <a:t>It is air traffic controllers who nowadays often do weather assessment and the evaluation of the runway surfaces status. In case of RTS operations these would have to be performed by dedicated staff or adequate systems and sensors. It is also questionable how far weather</a:t>
            </a:r>
          </a:p>
          <a:p>
            <a:r>
              <a:rPr lang="en-US" b="0" dirty="0"/>
              <a:t>assessment can be done by RTS controllers when being presented with a compressed or limited view of the airport. The quality of reports must not be lower than in today’s environment. implications on daily operations are yet fully understood. It would be advisable to first evaluate experience of prolonged live Single RTS, before establishing Multiple RTS. There are currently no long-time studies on how human performance is affected in Remote Tower operations and current results indicate that there are certain limitations for humans with regards to working in an RTS environment.</a:t>
            </a:r>
          </a:p>
          <a:p>
            <a:r>
              <a:rPr lang="en-US" b="0" dirty="0"/>
              <a:t>Nowadays only few air traffic controllers hold ratings for more than one tower and it is highly unlikely that these would be exercised in a single shift. In Multiple RTS controllers might </a:t>
            </a:r>
            <a:r>
              <a:rPr lang="en-US" b="0" dirty="0" err="1"/>
              <a:t>berequired</a:t>
            </a:r>
            <a:r>
              <a:rPr lang="en-US" b="0" dirty="0"/>
              <a:t> to work at airports with completely different or very similar layouts and weather patterns. Both can lead to a fragmented situational awareness, causing misunderstandings, mix-ups and other working errors, thus having the potential to significantly decrease the safety of operations. Competency of controllers to evaluate the situation at a specific airport might also decrease with increased workload and numerous distractions. Studies have shown that head-down time increases in a Multiple RTS environment. Other factors like usage of a common frequency or aligning procedures and airport markings have not been studied yet.</a:t>
            </a:r>
          </a:p>
          <a:p>
            <a:endParaRPr lang="en-US" b="0" dirty="0"/>
          </a:p>
          <a:p>
            <a:r>
              <a:rPr lang="en-US" b="0" dirty="0"/>
              <a:t>The concept of RTS fundamentally changes the working environment of tower controllers and different procedures and techniques have to be used. This is especially true for Multiple Tower operations. While research has shown that the concept can generally work, not all…</a:t>
            </a:r>
          </a:p>
        </p:txBody>
      </p:sp>
      <p:sp>
        <p:nvSpPr>
          <p:cNvPr id="4" name="Segnaposto numero diapositiva 3"/>
          <p:cNvSpPr>
            <a:spLocks noGrp="1"/>
          </p:cNvSpPr>
          <p:nvPr>
            <p:ph type="sldNum" sz="quarter" idx="5"/>
          </p:nvPr>
        </p:nvSpPr>
        <p:spPr/>
        <p:txBody>
          <a:bodyPr/>
          <a:lstStyle/>
          <a:p>
            <a:fld id="{B5E85DD1-8C99-144C-B501-EECFAB5DA8E6}" type="slidenum">
              <a:rPr lang="it-IT" smtClean="0"/>
              <a:pPr/>
              <a:t>6</a:t>
            </a:fld>
            <a:endParaRPr lang="it-IT" dirty="0"/>
          </a:p>
        </p:txBody>
      </p:sp>
    </p:spTree>
    <p:extLst>
      <p:ext uri="{BB962C8B-B14F-4D97-AF65-F5344CB8AC3E}">
        <p14:creationId xmlns:p14="http://schemas.microsoft.com/office/powerpoint/2010/main" val="1555557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en-US" b="0" dirty="0"/>
              <a:t> In Multiple RTS controllers might be required to work at airports with completely different or very similar layouts and weather patterns. Both can lead to a fragmented situational awareness, causing misunderstandings, mix-ups and other working errors, thus having the potential to significantly decrease the safety of operations. Competency of controllers to evaluate the situation at a specific airport might also decrease with increased workload and numerous distractions. Studies have shown that head-down time increases in a Multiple RTS environment. Other factors </a:t>
            </a:r>
            <a:r>
              <a:rPr lang="en-US" b="0" dirty="0" err="1"/>
              <a:t>likeusage</a:t>
            </a:r>
            <a:r>
              <a:rPr lang="en-US" b="0" dirty="0"/>
              <a:t> of a common frequency or aligning procedures and airport markings have not been studied yet.</a:t>
            </a:r>
          </a:p>
        </p:txBody>
      </p:sp>
      <p:sp>
        <p:nvSpPr>
          <p:cNvPr id="4" name="Segnaposto numero diapositiva 3"/>
          <p:cNvSpPr>
            <a:spLocks noGrp="1"/>
          </p:cNvSpPr>
          <p:nvPr>
            <p:ph type="sldNum" sz="quarter" idx="5"/>
          </p:nvPr>
        </p:nvSpPr>
        <p:spPr/>
        <p:txBody>
          <a:bodyPr/>
          <a:lstStyle/>
          <a:p>
            <a:fld id="{B5E85DD1-8C99-144C-B501-EECFAB5DA8E6}" type="slidenum">
              <a:rPr lang="it-IT" smtClean="0"/>
              <a:pPr/>
              <a:t>7</a:t>
            </a:fld>
            <a:endParaRPr lang="it-IT" dirty="0"/>
          </a:p>
        </p:txBody>
      </p:sp>
    </p:spTree>
    <p:extLst>
      <p:ext uri="{BB962C8B-B14F-4D97-AF65-F5344CB8AC3E}">
        <p14:creationId xmlns:p14="http://schemas.microsoft.com/office/powerpoint/2010/main" val="1268631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B5E85DD1-8C99-144C-B501-EECFAB5DA8E6}" type="slidenum">
              <a:rPr lang="it-IT" smtClean="0"/>
              <a:pPr/>
              <a:t>8</a:t>
            </a:fld>
            <a:endParaRPr lang="it-IT" dirty="0"/>
          </a:p>
        </p:txBody>
      </p:sp>
    </p:spTree>
    <p:extLst>
      <p:ext uri="{BB962C8B-B14F-4D97-AF65-F5344CB8AC3E}">
        <p14:creationId xmlns:p14="http://schemas.microsoft.com/office/powerpoint/2010/main" val="2803899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B5E85DD1-8C99-144C-B501-EECFAB5DA8E6}" type="slidenum">
              <a:rPr lang="it-IT" smtClean="0"/>
              <a:pPr/>
              <a:t>9</a:t>
            </a:fld>
            <a:endParaRPr lang="it-IT" dirty="0"/>
          </a:p>
        </p:txBody>
      </p:sp>
    </p:spTree>
    <p:extLst>
      <p:ext uri="{BB962C8B-B14F-4D97-AF65-F5344CB8AC3E}">
        <p14:creationId xmlns:p14="http://schemas.microsoft.com/office/powerpoint/2010/main" val="3828652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B5E85DD1-8C99-144C-B501-EECFAB5DA8E6}" type="slidenum">
              <a:rPr lang="it-IT" smtClean="0"/>
              <a:pPr/>
              <a:t>10</a:t>
            </a:fld>
            <a:endParaRPr lang="it-IT" dirty="0"/>
          </a:p>
        </p:txBody>
      </p:sp>
    </p:spTree>
    <p:extLst>
      <p:ext uri="{BB962C8B-B14F-4D97-AF65-F5344CB8AC3E}">
        <p14:creationId xmlns:p14="http://schemas.microsoft.com/office/powerpoint/2010/main" val="3852996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Vuota">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F4197845-9DB7-4C4B-8B00-A86CD0237066}"/>
              </a:ext>
            </a:extLst>
          </p:cNvPr>
          <p:cNvSpPr/>
          <p:nvPr userDrawn="1"/>
        </p:nvSpPr>
        <p:spPr>
          <a:xfrm>
            <a:off x="0" y="0"/>
            <a:ext cx="9144000" cy="673768"/>
          </a:xfrm>
          <a:prstGeom prst="rect">
            <a:avLst/>
          </a:prstGeom>
          <a:solidFill>
            <a:srgbClr val="1C254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itolo 1">
            <a:extLst>
              <a:ext uri="{FF2B5EF4-FFF2-40B4-BE49-F238E27FC236}">
                <a16:creationId xmlns:a16="http://schemas.microsoft.com/office/drawing/2014/main" id="{9BAB5957-6C31-0540-83EE-DA02E40B7DAD}"/>
              </a:ext>
            </a:extLst>
          </p:cNvPr>
          <p:cNvSpPr>
            <a:spLocks noGrp="1"/>
          </p:cNvSpPr>
          <p:nvPr>
            <p:ph type="ctrTitle" hasCustomPrompt="1"/>
          </p:nvPr>
        </p:nvSpPr>
        <p:spPr>
          <a:xfrm>
            <a:off x="0" y="-93524"/>
            <a:ext cx="4358244" cy="860816"/>
          </a:xfrm>
          <a:prstGeom prst="rect">
            <a:avLst/>
          </a:prstGeom>
        </p:spPr>
        <p:txBody>
          <a:bodyPr anchor="ctr"/>
          <a:lstStyle>
            <a:lvl1pPr algn="ctr">
              <a:defRPr sz="3600">
                <a:solidFill>
                  <a:schemeClr val="bg1"/>
                </a:solidFill>
                <a:latin typeface="Arial" panose="020B0604020202020204" pitchFamily="34" charset="0"/>
                <a:cs typeface="Arial" panose="020B0604020202020204" pitchFamily="34" charset="0"/>
              </a:defRPr>
            </a:lvl1pPr>
          </a:lstStyle>
          <a:p>
            <a:r>
              <a:rPr lang="it-IT" dirty="0"/>
              <a:t>Titolo presentazione</a:t>
            </a:r>
          </a:p>
        </p:txBody>
      </p:sp>
    </p:spTree>
    <p:extLst>
      <p:ext uri="{BB962C8B-B14F-4D97-AF65-F5344CB8AC3E}">
        <p14:creationId xmlns:p14="http://schemas.microsoft.com/office/powerpoint/2010/main" val="1701072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0A039F-6F7F-994C-B1A0-112C9569D5D8}"/>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4CDA4635-34DC-9342-805C-164C19A6216B}"/>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6EFFF441-338F-3D44-B52D-1BE9B913EF30}"/>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FA25256C-278E-2A4E-81A7-3E5B3BBCD964}"/>
              </a:ext>
            </a:extLst>
          </p:cNvPr>
          <p:cNvSpPr>
            <a:spLocks noGrp="1"/>
          </p:cNvSpPr>
          <p:nvPr>
            <p:ph type="dt" sz="half" idx="10"/>
          </p:nvPr>
        </p:nvSpPr>
        <p:spPr>
          <a:xfrm>
            <a:off x="628650" y="6356350"/>
            <a:ext cx="2057400" cy="365125"/>
          </a:xfrm>
          <a:prstGeom prst="rect">
            <a:avLst/>
          </a:prstGeom>
        </p:spPr>
        <p:txBody>
          <a:bodyPr/>
          <a:lstStyle/>
          <a:p>
            <a:fld id="{A61D463C-56C6-5249-9DD0-E0F8D19B2C7B}" type="datetimeFigureOut">
              <a:rPr lang="it-IT" smtClean="0"/>
              <a:t>10/11/2023</a:t>
            </a:fld>
            <a:endParaRPr lang="it-IT"/>
          </a:p>
        </p:txBody>
      </p:sp>
      <p:sp>
        <p:nvSpPr>
          <p:cNvPr id="6" name="Segnaposto piè di pagina 5">
            <a:extLst>
              <a:ext uri="{FF2B5EF4-FFF2-40B4-BE49-F238E27FC236}">
                <a16:creationId xmlns:a16="http://schemas.microsoft.com/office/drawing/2014/main" id="{CD989A6E-4CB8-E44E-A9A9-3EEE962FBDBC}"/>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F39CDDD0-9E15-E543-B51E-B698763F8FC3}"/>
              </a:ext>
            </a:extLst>
          </p:cNvPr>
          <p:cNvSpPr>
            <a:spLocks noGrp="1"/>
          </p:cNvSpPr>
          <p:nvPr>
            <p:ph type="sldNum" sz="quarter" idx="12"/>
          </p:nvPr>
        </p:nvSpPr>
        <p:spPr>
          <a:xfrm>
            <a:off x="6457950" y="6356350"/>
            <a:ext cx="2057400" cy="365125"/>
          </a:xfrm>
          <a:prstGeom prst="rect">
            <a:avLst/>
          </a:prstGeom>
        </p:spPr>
        <p:txBody>
          <a:bodyPr/>
          <a:lstStyle/>
          <a:p>
            <a:fld id="{0CB00606-C8C8-644F-81CE-413E90194CEA}" type="slidenum">
              <a:rPr lang="it-IT" smtClean="0"/>
              <a:t>‹N›</a:t>
            </a:fld>
            <a:endParaRPr lang="it-IT"/>
          </a:p>
        </p:txBody>
      </p:sp>
    </p:spTree>
    <p:extLst>
      <p:ext uri="{BB962C8B-B14F-4D97-AF65-F5344CB8AC3E}">
        <p14:creationId xmlns:p14="http://schemas.microsoft.com/office/powerpoint/2010/main" val="2815989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D7A9BF-ED8D-6240-BDE8-F11F9305825D}"/>
              </a:ext>
            </a:extLst>
          </p:cNvPr>
          <p:cNvSpPr>
            <a:spLocks noGrp="1"/>
          </p:cNvSpPr>
          <p:nvPr>
            <p:ph type="title"/>
          </p:nvPr>
        </p:nvSpPr>
        <p:spPr>
          <a:xfrm>
            <a:off x="628650" y="365125"/>
            <a:ext cx="7886700" cy="1325563"/>
          </a:xfrm>
          <a:prstGeom prst="rect">
            <a:avLst/>
          </a:prstGeom>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A44DE61-C216-1040-B98A-AAB4B377901A}"/>
              </a:ext>
            </a:extLst>
          </p:cNvPr>
          <p:cNvSpPr>
            <a:spLocks noGrp="1"/>
          </p:cNvSpPr>
          <p:nvPr>
            <p:ph type="body" orient="vert" idx="1"/>
          </p:nvPr>
        </p:nvSpPr>
        <p:spPr>
          <a:xfrm>
            <a:off x="628650" y="1825625"/>
            <a:ext cx="7886700" cy="4351338"/>
          </a:xfrm>
          <a:prstGeom prst="rect">
            <a:avLst/>
          </a:prstGeo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43A393A5-A7D8-E248-BAF9-480AC02A3C6E}"/>
              </a:ext>
            </a:extLst>
          </p:cNvPr>
          <p:cNvSpPr>
            <a:spLocks noGrp="1"/>
          </p:cNvSpPr>
          <p:nvPr>
            <p:ph type="dt" sz="half" idx="10"/>
          </p:nvPr>
        </p:nvSpPr>
        <p:spPr>
          <a:xfrm>
            <a:off x="628650" y="6356350"/>
            <a:ext cx="2057400" cy="365125"/>
          </a:xfrm>
          <a:prstGeom prst="rect">
            <a:avLst/>
          </a:prstGeom>
        </p:spPr>
        <p:txBody>
          <a:bodyPr/>
          <a:lstStyle/>
          <a:p>
            <a:fld id="{A61D463C-56C6-5249-9DD0-E0F8D19B2C7B}" type="datetimeFigureOut">
              <a:rPr lang="it-IT" smtClean="0"/>
              <a:t>10/11/2023</a:t>
            </a:fld>
            <a:endParaRPr lang="it-IT"/>
          </a:p>
        </p:txBody>
      </p:sp>
      <p:sp>
        <p:nvSpPr>
          <p:cNvPr id="5" name="Segnaposto piè di pagina 4">
            <a:extLst>
              <a:ext uri="{FF2B5EF4-FFF2-40B4-BE49-F238E27FC236}">
                <a16:creationId xmlns:a16="http://schemas.microsoft.com/office/drawing/2014/main" id="{10A5DC9B-B8E1-7E45-9051-E1DD83B45A7C}"/>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59537170-0EEF-E749-8711-1181E6C65147}"/>
              </a:ext>
            </a:extLst>
          </p:cNvPr>
          <p:cNvSpPr>
            <a:spLocks noGrp="1"/>
          </p:cNvSpPr>
          <p:nvPr>
            <p:ph type="sldNum" sz="quarter" idx="12"/>
          </p:nvPr>
        </p:nvSpPr>
        <p:spPr>
          <a:xfrm>
            <a:off x="6457950" y="6356350"/>
            <a:ext cx="2057400" cy="365125"/>
          </a:xfrm>
          <a:prstGeom prst="rect">
            <a:avLst/>
          </a:prstGeom>
        </p:spPr>
        <p:txBody>
          <a:bodyPr/>
          <a:lstStyle/>
          <a:p>
            <a:fld id="{0CB00606-C8C8-644F-81CE-413E90194CEA}" type="slidenum">
              <a:rPr lang="it-IT" smtClean="0"/>
              <a:t>‹N›</a:t>
            </a:fld>
            <a:endParaRPr lang="it-IT"/>
          </a:p>
        </p:txBody>
      </p:sp>
    </p:spTree>
    <p:extLst>
      <p:ext uri="{BB962C8B-B14F-4D97-AF65-F5344CB8AC3E}">
        <p14:creationId xmlns:p14="http://schemas.microsoft.com/office/powerpoint/2010/main" val="2814312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FCD524C-A5C8-8B4A-B620-E4D82D58F00A}"/>
              </a:ext>
            </a:extLst>
          </p:cNvPr>
          <p:cNvSpPr>
            <a:spLocks noGrp="1"/>
          </p:cNvSpPr>
          <p:nvPr>
            <p:ph type="title" orient="vert"/>
          </p:nvPr>
        </p:nvSpPr>
        <p:spPr>
          <a:xfrm>
            <a:off x="6543675" y="365125"/>
            <a:ext cx="1971675" cy="5811838"/>
          </a:xfrm>
          <a:prstGeom prst="rect">
            <a:avLst/>
          </a:prstGeo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2D54874-B546-614A-9AAB-BC0A0D357E7F}"/>
              </a:ext>
            </a:extLst>
          </p:cNvPr>
          <p:cNvSpPr>
            <a:spLocks noGrp="1"/>
          </p:cNvSpPr>
          <p:nvPr>
            <p:ph type="body" orient="vert" idx="1"/>
          </p:nvPr>
        </p:nvSpPr>
        <p:spPr>
          <a:xfrm>
            <a:off x="628650" y="365125"/>
            <a:ext cx="5762625" cy="5811838"/>
          </a:xfrm>
          <a:prstGeom prst="rect">
            <a:avLst/>
          </a:prstGeo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A2206652-0B19-C046-A2F5-87D5730DC766}"/>
              </a:ext>
            </a:extLst>
          </p:cNvPr>
          <p:cNvSpPr>
            <a:spLocks noGrp="1"/>
          </p:cNvSpPr>
          <p:nvPr>
            <p:ph type="dt" sz="half" idx="10"/>
          </p:nvPr>
        </p:nvSpPr>
        <p:spPr>
          <a:xfrm>
            <a:off x="628650" y="6356350"/>
            <a:ext cx="2057400" cy="365125"/>
          </a:xfrm>
          <a:prstGeom prst="rect">
            <a:avLst/>
          </a:prstGeom>
        </p:spPr>
        <p:txBody>
          <a:bodyPr/>
          <a:lstStyle/>
          <a:p>
            <a:fld id="{A61D463C-56C6-5249-9DD0-E0F8D19B2C7B}" type="datetimeFigureOut">
              <a:rPr lang="it-IT" smtClean="0"/>
              <a:t>10/11/2023</a:t>
            </a:fld>
            <a:endParaRPr lang="it-IT"/>
          </a:p>
        </p:txBody>
      </p:sp>
      <p:sp>
        <p:nvSpPr>
          <p:cNvPr id="5" name="Segnaposto piè di pagina 4">
            <a:extLst>
              <a:ext uri="{FF2B5EF4-FFF2-40B4-BE49-F238E27FC236}">
                <a16:creationId xmlns:a16="http://schemas.microsoft.com/office/drawing/2014/main" id="{44A4A860-82F9-1D45-B814-720EA39AC5CF}"/>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DEB27B19-F3AD-704C-AE4E-530611D32B98}"/>
              </a:ext>
            </a:extLst>
          </p:cNvPr>
          <p:cNvSpPr>
            <a:spLocks noGrp="1"/>
          </p:cNvSpPr>
          <p:nvPr>
            <p:ph type="sldNum" sz="quarter" idx="12"/>
          </p:nvPr>
        </p:nvSpPr>
        <p:spPr>
          <a:xfrm>
            <a:off x="6457950" y="6356350"/>
            <a:ext cx="2057400" cy="365125"/>
          </a:xfrm>
          <a:prstGeom prst="rect">
            <a:avLst/>
          </a:prstGeom>
        </p:spPr>
        <p:txBody>
          <a:bodyPr/>
          <a:lstStyle/>
          <a:p>
            <a:fld id="{0CB00606-C8C8-644F-81CE-413E90194CEA}" type="slidenum">
              <a:rPr lang="it-IT" smtClean="0"/>
              <a:t>‹N›</a:t>
            </a:fld>
            <a:endParaRPr lang="it-IT"/>
          </a:p>
        </p:txBody>
      </p:sp>
    </p:spTree>
    <p:extLst>
      <p:ext uri="{BB962C8B-B14F-4D97-AF65-F5344CB8AC3E}">
        <p14:creationId xmlns:p14="http://schemas.microsoft.com/office/powerpoint/2010/main" val="1133599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02641C-C37F-D643-8E88-B9F91656EA7F}"/>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it-IT" dirty="0"/>
              <a:t>Fare clic per modificare lo stile del titolo dello schema</a:t>
            </a:r>
          </a:p>
        </p:txBody>
      </p:sp>
      <p:sp>
        <p:nvSpPr>
          <p:cNvPr id="3" name="Sottotitolo 2">
            <a:extLst>
              <a:ext uri="{FF2B5EF4-FFF2-40B4-BE49-F238E27FC236}">
                <a16:creationId xmlns:a16="http://schemas.microsoft.com/office/drawing/2014/main" id="{F961952D-8C7D-3A49-A63E-3AE3C84F6753}"/>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7" name="Rettangolo 6">
            <a:extLst>
              <a:ext uri="{FF2B5EF4-FFF2-40B4-BE49-F238E27FC236}">
                <a16:creationId xmlns:a16="http://schemas.microsoft.com/office/drawing/2014/main" id="{E5B0E472-9AA4-5940-A5F9-B8312A6597C8}"/>
              </a:ext>
            </a:extLst>
          </p:cNvPr>
          <p:cNvSpPr/>
          <p:nvPr userDrawn="1"/>
        </p:nvSpPr>
        <p:spPr>
          <a:xfrm>
            <a:off x="0" y="0"/>
            <a:ext cx="9144000" cy="673768"/>
          </a:xfrm>
          <a:prstGeom prst="rect">
            <a:avLst/>
          </a:prstGeom>
          <a:solidFill>
            <a:srgbClr val="1C254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75924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1D24DFEA-F1B3-514E-AFEA-BBCD7C56ED17}"/>
              </a:ext>
            </a:extLst>
          </p:cNvPr>
          <p:cNvSpPr/>
          <p:nvPr userDrawn="1"/>
        </p:nvSpPr>
        <p:spPr>
          <a:xfrm>
            <a:off x="0" y="0"/>
            <a:ext cx="9144000" cy="673768"/>
          </a:xfrm>
          <a:prstGeom prst="rect">
            <a:avLst/>
          </a:prstGeom>
          <a:solidFill>
            <a:srgbClr val="1C254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00668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FE1E025E-C08E-694E-9533-7882E24434B9}"/>
              </a:ext>
            </a:extLst>
          </p:cNvPr>
          <p:cNvSpPr>
            <a:spLocks noGrp="1"/>
          </p:cNvSpPr>
          <p:nvPr>
            <p:ph type="dt" sz="half" idx="10"/>
          </p:nvPr>
        </p:nvSpPr>
        <p:spPr>
          <a:xfrm>
            <a:off x="628650" y="6356350"/>
            <a:ext cx="2057400" cy="365125"/>
          </a:xfrm>
          <a:prstGeom prst="rect">
            <a:avLst/>
          </a:prstGeom>
        </p:spPr>
        <p:txBody>
          <a:bodyPr/>
          <a:lstStyle/>
          <a:p>
            <a:fld id="{A61D463C-56C6-5249-9DD0-E0F8D19B2C7B}" type="datetimeFigureOut">
              <a:rPr lang="it-IT" smtClean="0"/>
              <a:t>10/11/2023</a:t>
            </a:fld>
            <a:endParaRPr lang="it-IT"/>
          </a:p>
        </p:txBody>
      </p:sp>
      <p:sp>
        <p:nvSpPr>
          <p:cNvPr id="5" name="Segnaposto piè di pagina 4">
            <a:extLst>
              <a:ext uri="{FF2B5EF4-FFF2-40B4-BE49-F238E27FC236}">
                <a16:creationId xmlns:a16="http://schemas.microsoft.com/office/drawing/2014/main" id="{219BE92F-B8C0-A547-A428-A7FEC68FE2DA}"/>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9690C441-096C-0B47-8C7B-2D03606C7638}"/>
              </a:ext>
            </a:extLst>
          </p:cNvPr>
          <p:cNvSpPr>
            <a:spLocks noGrp="1"/>
          </p:cNvSpPr>
          <p:nvPr>
            <p:ph type="sldNum" sz="quarter" idx="12"/>
          </p:nvPr>
        </p:nvSpPr>
        <p:spPr>
          <a:xfrm>
            <a:off x="6457950" y="6356350"/>
            <a:ext cx="2057400" cy="365125"/>
          </a:xfrm>
          <a:prstGeom prst="rect">
            <a:avLst/>
          </a:prstGeom>
        </p:spPr>
        <p:txBody>
          <a:bodyPr/>
          <a:lstStyle/>
          <a:p>
            <a:fld id="{0CB00606-C8C8-644F-81CE-413E90194CEA}" type="slidenum">
              <a:rPr lang="it-IT" smtClean="0"/>
              <a:t>‹N›</a:t>
            </a:fld>
            <a:endParaRPr lang="it-IT"/>
          </a:p>
        </p:txBody>
      </p:sp>
      <p:sp>
        <p:nvSpPr>
          <p:cNvPr id="7" name="Rettangolo 6">
            <a:extLst>
              <a:ext uri="{FF2B5EF4-FFF2-40B4-BE49-F238E27FC236}">
                <a16:creationId xmlns:a16="http://schemas.microsoft.com/office/drawing/2014/main" id="{26E0C0AB-814E-6C4F-BFCC-150FEABCFBFA}"/>
              </a:ext>
            </a:extLst>
          </p:cNvPr>
          <p:cNvSpPr/>
          <p:nvPr userDrawn="1"/>
        </p:nvSpPr>
        <p:spPr>
          <a:xfrm>
            <a:off x="0" y="0"/>
            <a:ext cx="9144000" cy="673768"/>
          </a:xfrm>
          <a:prstGeom prst="rect">
            <a:avLst/>
          </a:prstGeom>
          <a:solidFill>
            <a:srgbClr val="1C254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0597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5" name="Segnaposto data 4">
            <a:extLst>
              <a:ext uri="{FF2B5EF4-FFF2-40B4-BE49-F238E27FC236}">
                <a16:creationId xmlns:a16="http://schemas.microsoft.com/office/drawing/2014/main" id="{05A0CA63-F138-BB4E-B32A-75B49B455520}"/>
              </a:ext>
            </a:extLst>
          </p:cNvPr>
          <p:cNvSpPr>
            <a:spLocks noGrp="1"/>
          </p:cNvSpPr>
          <p:nvPr>
            <p:ph type="dt" sz="half" idx="10"/>
          </p:nvPr>
        </p:nvSpPr>
        <p:spPr>
          <a:xfrm>
            <a:off x="628650" y="6356350"/>
            <a:ext cx="2057400" cy="365125"/>
          </a:xfrm>
          <a:prstGeom prst="rect">
            <a:avLst/>
          </a:prstGeom>
        </p:spPr>
        <p:txBody>
          <a:bodyPr/>
          <a:lstStyle/>
          <a:p>
            <a:fld id="{A61D463C-56C6-5249-9DD0-E0F8D19B2C7B}" type="datetimeFigureOut">
              <a:rPr lang="it-IT" smtClean="0"/>
              <a:t>10/11/2023</a:t>
            </a:fld>
            <a:endParaRPr lang="it-IT"/>
          </a:p>
        </p:txBody>
      </p:sp>
      <p:sp>
        <p:nvSpPr>
          <p:cNvPr id="6" name="Segnaposto piè di pagina 5">
            <a:extLst>
              <a:ext uri="{FF2B5EF4-FFF2-40B4-BE49-F238E27FC236}">
                <a16:creationId xmlns:a16="http://schemas.microsoft.com/office/drawing/2014/main" id="{160CA808-5609-4841-AB99-433DE38ABDC5}"/>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E5469D95-78B9-BA4A-9726-E5E0FDF81122}"/>
              </a:ext>
            </a:extLst>
          </p:cNvPr>
          <p:cNvSpPr>
            <a:spLocks noGrp="1"/>
          </p:cNvSpPr>
          <p:nvPr>
            <p:ph type="sldNum" sz="quarter" idx="12"/>
          </p:nvPr>
        </p:nvSpPr>
        <p:spPr>
          <a:xfrm>
            <a:off x="6457950" y="6356350"/>
            <a:ext cx="2057400" cy="365125"/>
          </a:xfrm>
          <a:prstGeom prst="rect">
            <a:avLst/>
          </a:prstGeom>
        </p:spPr>
        <p:txBody>
          <a:bodyPr/>
          <a:lstStyle/>
          <a:p>
            <a:fld id="{0CB00606-C8C8-644F-81CE-413E90194CEA}" type="slidenum">
              <a:rPr lang="it-IT" smtClean="0"/>
              <a:t>‹N›</a:t>
            </a:fld>
            <a:endParaRPr lang="it-IT"/>
          </a:p>
        </p:txBody>
      </p:sp>
      <p:sp>
        <p:nvSpPr>
          <p:cNvPr id="8" name="Rettangolo 7">
            <a:extLst>
              <a:ext uri="{FF2B5EF4-FFF2-40B4-BE49-F238E27FC236}">
                <a16:creationId xmlns:a16="http://schemas.microsoft.com/office/drawing/2014/main" id="{4AE3BB95-5547-D640-A89C-ABA31F4C158F}"/>
              </a:ext>
            </a:extLst>
          </p:cNvPr>
          <p:cNvSpPr/>
          <p:nvPr userDrawn="1"/>
        </p:nvSpPr>
        <p:spPr>
          <a:xfrm>
            <a:off x="0" y="0"/>
            <a:ext cx="9144000" cy="673768"/>
          </a:xfrm>
          <a:prstGeom prst="rect">
            <a:avLst/>
          </a:prstGeom>
          <a:solidFill>
            <a:srgbClr val="1C254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41751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8CB8BD-73B2-1C41-8673-0D8BE91F8614}"/>
              </a:ext>
            </a:extLst>
          </p:cNvPr>
          <p:cNvSpPr>
            <a:spLocks noGrp="1"/>
          </p:cNvSpPr>
          <p:nvPr>
            <p:ph type="title"/>
          </p:nvPr>
        </p:nvSpPr>
        <p:spPr>
          <a:xfrm>
            <a:off x="630238" y="365125"/>
            <a:ext cx="7886700" cy="1325563"/>
          </a:xfrm>
          <a:prstGeom prst="rect">
            <a:avLst/>
          </a:prstGeo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51EE3D1-EE58-DF43-9D7C-87CFA50AA80F}"/>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66476A39-F3BF-DC49-B78D-6BE21165219C}"/>
              </a:ext>
            </a:extLst>
          </p:cNvPr>
          <p:cNvSpPr>
            <a:spLocks noGrp="1"/>
          </p:cNvSpPr>
          <p:nvPr>
            <p:ph sz="half" idx="2"/>
          </p:nvPr>
        </p:nvSpPr>
        <p:spPr>
          <a:xfrm>
            <a:off x="630238" y="2505075"/>
            <a:ext cx="3868737" cy="3684588"/>
          </a:xfrm>
          <a:prstGeom prst="rect">
            <a:avLst/>
          </a:prstGeo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DE899D13-A564-8447-B50D-12E163FEA14A}"/>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BEE912A4-2688-0847-8A76-AD14C2FEEAAA}"/>
              </a:ext>
            </a:extLst>
          </p:cNvPr>
          <p:cNvSpPr>
            <a:spLocks noGrp="1"/>
          </p:cNvSpPr>
          <p:nvPr>
            <p:ph sz="quarter" idx="4"/>
          </p:nvPr>
        </p:nvSpPr>
        <p:spPr>
          <a:xfrm>
            <a:off x="4629150" y="2505075"/>
            <a:ext cx="3887788" cy="3684588"/>
          </a:xfrm>
          <a:prstGeom prst="rect">
            <a:avLst/>
          </a:prstGeo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id="{B6CCDAC0-83F1-D74B-A765-0B1BD09696CE}"/>
              </a:ext>
            </a:extLst>
          </p:cNvPr>
          <p:cNvSpPr>
            <a:spLocks noGrp="1"/>
          </p:cNvSpPr>
          <p:nvPr>
            <p:ph type="dt" sz="half" idx="10"/>
          </p:nvPr>
        </p:nvSpPr>
        <p:spPr>
          <a:xfrm>
            <a:off x="628650" y="6356350"/>
            <a:ext cx="2057400" cy="365125"/>
          </a:xfrm>
          <a:prstGeom prst="rect">
            <a:avLst/>
          </a:prstGeom>
        </p:spPr>
        <p:txBody>
          <a:bodyPr/>
          <a:lstStyle/>
          <a:p>
            <a:fld id="{A61D463C-56C6-5249-9DD0-E0F8D19B2C7B}" type="datetimeFigureOut">
              <a:rPr lang="it-IT" smtClean="0"/>
              <a:t>10/11/2023</a:t>
            </a:fld>
            <a:endParaRPr lang="it-IT"/>
          </a:p>
        </p:txBody>
      </p:sp>
      <p:sp>
        <p:nvSpPr>
          <p:cNvPr id="8" name="Segnaposto piè di pagina 7">
            <a:extLst>
              <a:ext uri="{FF2B5EF4-FFF2-40B4-BE49-F238E27FC236}">
                <a16:creationId xmlns:a16="http://schemas.microsoft.com/office/drawing/2014/main" id="{A2B81558-6D8C-944F-8621-CD7E12C82469}"/>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9" name="Segnaposto numero diapositiva 8">
            <a:extLst>
              <a:ext uri="{FF2B5EF4-FFF2-40B4-BE49-F238E27FC236}">
                <a16:creationId xmlns:a16="http://schemas.microsoft.com/office/drawing/2014/main" id="{3A1C6335-26A0-3245-925C-11E49C39D7FB}"/>
              </a:ext>
            </a:extLst>
          </p:cNvPr>
          <p:cNvSpPr>
            <a:spLocks noGrp="1"/>
          </p:cNvSpPr>
          <p:nvPr>
            <p:ph type="sldNum" sz="quarter" idx="12"/>
          </p:nvPr>
        </p:nvSpPr>
        <p:spPr>
          <a:xfrm>
            <a:off x="6457950" y="6356350"/>
            <a:ext cx="2057400" cy="365125"/>
          </a:xfrm>
          <a:prstGeom prst="rect">
            <a:avLst/>
          </a:prstGeom>
        </p:spPr>
        <p:txBody>
          <a:bodyPr/>
          <a:lstStyle/>
          <a:p>
            <a:fld id="{0CB00606-C8C8-644F-81CE-413E90194CEA}" type="slidenum">
              <a:rPr lang="it-IT" smtClean="0"/>
              <a:t>‹N›</a:t>
            </a:fld>
            <a:endParaRPr lang="it-IT"/>
          </a:p>
        </p:txBody>
      </p:sp>
    </p:spTree>
    <p:extLst>
      <p:ext uri="{BB962C8B-B14F-4D97-AF65-F5344CB8AC3E}">
        <p14:creationId xmlns:p14="http://schemas.microsoft.com/office/powerpoint/2010/main" val="167783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3" name="Segnaposto data 2">
            <a:extLst>
              <a:ext uri="{FF2B5EF4-FFF2-40B4-BE49-F238E27FC236}">
                <a16:creationId xmlns:a16="http://schemas.microsoft.com/office/drawing/2014/main" id="{565BB5DB-DC18-1649-ADA0-CE9244E86E6D}"/>
              </a:ext>
            </a:extLst>
          </p:cNvPr>
          <p:cNvSpPr>
            <a:spLocks noGrp="1"/>
          </p:cNvSpPr>
          <p:nvPr>
            <p:ph type="dt" sz="half" idx="10"/>
          </p:nvPr>
        </p:nvSpPr>
        <p:spPr>
          <a:xfrm>
            <a:off x="628650" y="6356350"/>
            <a:ext cx="2057400" cy="365125"/>
          </a:xfrm>
          <a:prstGeom prst="rect">
            <a:avLst/>
          </a:prstGeom>
        </p:spPr>
        <p:txBody>
          <a:bodyPr/>
          <a:lstStyle/>
          <a:p>
            <a:fld id="{A61D463C-56C6-5249-9DD0-E0F8D19B2C7B}" type="datetimeFigureOut">
              <a:rPr lang="it-IT" smtClean="0"/>
              <a:t>10/11/2023</a:t>
            </a:fld>
            <a:endParaRPr lang="it-IT"/>
          </a:p>
        </p:txBody>
      </p:sp>
      <p:sp>
        <p:nvSpPr>
          <p:cNvPr id="4" name="Segnaposto piè di pagina 3">
            <a:extLst>
              <a:ext uri="{FF2B5EF4-FFF2-40B4-BE49-F238E27FC236}">
                <a16:creationId xmlns:a16="http://schemas.microsoft.com/office/drawing/2014/main" id="{A22344D3-DAC8-F74D-8A80-E3F2B664531D}"/>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9083A5C0-7448-C24E-9CE2-01546B564556}"/>
              </a:ext>
            </a:extLst>
          </p:cNvPr>
          <p:cNvSpPr>
            <a:spLocks noGrp="1"/>
          </p:cNvSpPr>
          <p:nvPr>
            <p:ph type="sldNum" sz="quarter" idx="12"/>
          </p:nvPr>
        </p:nvSpPr>
        <p:spPr>
          <a:xfrm>
            <a:off x="6457950" y="6356350"/>
            <a:ext cx="2057400" cy="365125"/>
          </a:xfrm>
          <a:prstGeom prst="rect">
            <a:avLst/>
          </a:prstGeom>
        </p:spPr>
        <p:txBody>
          <a:bodyPr/>
          <a:lstStyle/>
          <a:p>
            <a:fld id="{0CB00606-C8C8-644F-81CE-413E90194CEA}" type="slidenum">
              <a:rPr lang="it-IT" smtClean="0"/>
              <a:t>‹N›</a:t>
            </a:fld>
            <a:endParaRPr lang="it-IT"/>
          </a:p>
        </p:txBody>
      </p:sp>
    </p:spTree>
    <p:extLst>
      <p:ext uri="{BB962C8B-B14F-4D97-AF65-F5344CB8AC3E}">
        <p14:creationId xmlns:p14="http://schemas.microsoft.com/office/powerpoint/2010/main" val="21721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BB2BC0F-3439-074A-9E15-EC773248E244}"/>
              </a:ext>
            </a:extLst>
          </p:cNvPr>
          <p:cNvSpPr>
            <a:spLocks noGrp="1"/>
          </p:cNvSpPr>
          <p:nvPr>
            <p:ph type="dt" sz="half" idx="10"/>
          </p:nvPr>
        </p:nvSpPr>
        <p:spPr>
          <a:xfrm>
            <a:off x="628650" y="6356350"/>
            <a:ext cx="2057400" cy="365125"/>
          </a:xfrm>
          <a:prstGeom prst="rect">
            <a:avLst/>
          </a:prstGeom>
        </p:spPr>
        <p:txBody>
          <a:bodyPr/>
          <a:lstStyle/>
          <a:p>
            <a:fld id="{A61D463C-56C6-5249-9DD0-E0F8D19B2C7B}" type="datetimeFigureOut">
              <a:rPr lang="it-IT" smtClean="0"/>
              <a:t>10/11/2023</a:t>
            </a:fld>
            <a:endParaRPr lang="it-IT"/>
          </a:p>
        </p:txBody>
      </p:sp>
      <p:sp>
        <p:nvSpPr>
          <p:cNvPr id="3" name="Segnaposto piè di pagina 2">
            <a:extLst>
              <a:ext uri="{FF2B5EF4-FFF2-40B4-BE49-F238E27FC236}">
                <a16:creationId xmlns:a16="http://schemas.microsoft.com/office/drawing/2014/main" id="{A5D603A4-1432-5E4D-AED5-B8EBAB55924F}"/>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4" name="Segnaposto numero diapositiva 3">
            <a:extLst>
              <a:ext uri="{FF2B5EF4-FFF2-40B4-BE49-F238E27FC236}">
                <a16:creationId xmlns:a16="http://schemas.microsoft.com/office/drawing/2014/main" id="{C7A4E9C9-38CD-3549-9293-428F4F3D515C}"/>
              </a:ext>
            </a:extLst>
          </p:cNvPr>
          <p:cNvSpPr>
            <a:spLocks noGrp="1"/>
          </p:cNvSpPr>
          <p:nvPr>
            <p:ph type="sldNum" sz="quarter" idx="12"/>
          </p:nvPr>
        </p:nvSpPr>
        <p:spPr>
          <a:xfrm>
            <a:off x="6457950" y="6356350"/>
            <a:ext cx="2057400" cy="365125"/>
          </a:xfrm>
          <a:prstGeom prst="rect">
            <a:avLst/>
          </a:prstGeom>
        </p:spPr>
        <p:txBody>
          <a:bodyPr/>
          <a:lstStyle/>
          <a:p>
            <a:fld id="{0CB00606-C8C8-644F-81CE-413E90194CEA}" type="slidenum">
              <a:rPr lang="it-IT" smtClean="0"/>
              <a:t>‹N›</a:t>
            </a:fld>
            <a:endParaRPr lang="it-IT"/>
          </a:p>
        </p:txBody>
      </p:sp>
    </p:spTree>
    <p:extLst>
      <p:ext uri="{BB962C8B-B14F-4D97-AF65-F5344CB8AC3E}">
        <p14:creationId xmlns:p14="http://schemas.microsoft.com/office/powerpoint/2010/main" val="4186943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13F700-98CF-444A-BA1C-CD744EC7575E}"/>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A5F1D01-C924-1D48-B787-164F786A57F6}"/>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6CB65F3B-1700-F84A-9B10-3A93B4306FF0}"/>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794EA444-EF5A-C342-8023-6D20C2504169}"/>
              </a:ext>
            </a:extLst>
          </p:cNvPr>
          <p:cNvSpPr>
            <a:spLocks noGrp="1"/>
          </p:cNvSpPr>
          <p:nvPr>
            <p:ph type="dt" sz="half" idx="10"/>
          </p:nvPr>
        </p:nvSpPr>
        <p:spPr>
          <a:xfrm>
            <a:off x="628650" y="6356350"/>
            <a:ext cx="2057400" cy="365125"/>
          </a:xfrm>
          <a:prstGeom prst="rect">
            <a:avLst/>
          </a:prstGeom>
        </p:spPr>
        <p:txBody>
          <a:bodyPr/>
          <a:lstStyle/>
          <a:p>
            <a:fld id="{A61D463C-56C6-5249-9DD0-E0F8D19B2C7B}" type="datetimeFigureOut">
              <a:rPr lang="it-IT" smtClean="0"/>
              <a:t>10/11/2023</a:t>
            </a:fld>
            <a:endParaRPr lang="it-IT"/>
          </a:p>
        </p:txBody>
      </p:sp>
      <p:sp>
        <p:nvSpPr>
          <p:cNvPr id="6" name="Segnaposto piè di pagina 5">
            <a:extLst>
              <a:ext uri="{FF2B5EF4-FFF2-40B4-BE49-F238E27FC236}">
                <a16:creationId xmlns:a16="http://schemas.microsoft.com/office/drawing/2014/main" id="{5030EDB1-35F4-1F4D-AABE-94BAC13B81B9}"/>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F8639375-A4F2-7244-B169-69A1BF40714D}"/>
              </a:ext>
            </a:extLst>
          </p:cNvPr>
          <p:cNvSpPr>
            <a:spLocks noGrp="1"/>
          </p:cNvSpPr>
          <p:nvPr>
            <p:ph type="sldNum" sz="quarter" idx="12"/>
          </p:nvPr>
        </p:nvSpPr>
        <p:spPr>
          <a:xfrm>
            <a:off x="6457950" y="6356350"/>
            <a:ext cx="2057400" cy="365125"/>
          </a:xfrm>
          <a:prstGeom prst="rect">
            <a:avLst/>
          </a:prstGeom>
        </p:spPr>
        <p:txBody>
          <a:bodyPr/>
          <a:lstStyle/>
          <a:p>
            <a:fld id="{0CB00606-C8C8-644F-81CE-413E90194CEA}" type="slidenum">
              <a:rPr lang="it-IT" smtClean="0"/>
              <a:t>‹N›</a:t>
            </a:fld>
            <a:endParaRPr lang="it-IT"/>
          </a:p>
        </p:txBody>
      </p:sp>
    </p:spTree>
    <p:extLst>
      <p:ext uri="{BB962C8B-B14F-4D97-AF65-F5344CB8AC3E}">
        <p14:creationId xmlns:p14="http://schemas.microsoft.com/office/powerpoint/2010/main" val="771295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4F7AF812-CF8C-5F4D-A570-5EB507CC8741}"/>
              </a:ext>
            </a:extLst>
          </p:cNvPr>
          <p:cNvPicPr>
            <a:picLocks noChangeAspect="1"/>
          </p:cNvPicPr>
          <p:nvPr userDrawn="1"/>
        </p:nvPicPr>
        <p:blipFill>
          <a:blip r:embed="rId14"/>
          <a:stretch>
            <a:fillRect/>
          </a:stretch>
        </p:blipFill>
        <p:spPr>
          <a:xfrm>
            <a:off x="637672" y="6068785"/>
            <a:ext cx="3644900" cy="609600"/>
          </a:xfrm>
          <a:prstGeom prst="rect">
            <a:avLst/>
          </a:prstGeom>
        </p:spPr>
      </p:pic>
      <p:pic>
        <p:nvPicPr>
          <p:cNvPr id="11" name="Immagine 10">
            <a:extLst>
              <a:ext uri="{FF2B5EF4-FFF2-40B4-BE49-F238E27FC236}">
                <a16:creationId xmlns:a16="http://schemas.microsoft.com/office/drawing/2014/main" id="{84F11DCE-A633-D146-A641-88BD98BB2011}"/>
              </a:ext>
            </a:extLst>
          </p:cNvPr>
          <p:cNvPicPr>
            <a:picLocks noChangeAspect="1"/>
          </p:cNvPicPr>
          <p:nvPr userDrawn="1"/>
        </p:nvPicPr>
        <p:blipFill rotWithShape="1">
          <a:blip r:embed="rId15"/>
          <a:srcRect r="66346" b="-162"/>
          <a:stretch/>
        </p:blipFill>
        <p:spPr>
          <a:xfrm>
            <a:off x="4798853" y="6011274"/>
            <a:ext cx="1593616" cy="724622"/>
          </a:xfrm>
          <a:prstGeom prst="rect">
            <a:avLst/>
          </a:prstGeom>
        </p:spPr>
      </p:pic>
      <p:pic>
        <p:nvPicPr>
          <p:cNvPr id="12" name="Immagine 11" descr="Immagine che contiene testo, Carattere, schermata, logo&#10;&#10;Descrizione generata automaticamente">
            <a:extLst>
              <a:ext uri="{FF2B5EF4-FFF2-40B4-BE49-F238E27FC236}">
                <a16:creationId xmlns:a16="http://schemas.microsoft.com/office/drawing/2014/main" id="{F36D9ED9-1599-7443-94DE-E228B66D3922}"/>
              </a:ext>
            </a:extLst>
          </p:cNvPr>
          <p:cNvPicPr>
            <a:picLocks noChangeAspect="1"/>
          </p:cNvPicPr>
          <p:nvPr userDrawn="1"/>
        </p:nvPicPr>
        <p:blipFill>
          <a:blip r:embed="rId16"/>
          <a:stretch>
            <a:fillRect/>
          </a:stretch>
        </p:blipFill>
        <p:spPr>
          <a:xfrm>
            <a:off x="7132721" y="6008914"/>
            <a:ext cx="1225787" cy="729343"/>
          </a:xfrm>
          <a:prstGeom prst="rect">
            <a:avLst/>
          </a:prstGeom>
        </p:spPr>
      </p:pic>
    </p:spTree>
    <p:extLst>
      <p:ext uri="{BB962C8B-B14F-4D97-AF65-F5344CB8AC3E}">
        <p14:creationId xmlns:p14="http://schemas.microsoft.com/office/powerpoint/2010/main" val="1044079046"/>
      </p:ext>
    </p:extLst>
  </p:cSld>
  <p:clrMap bg1="lt1" tx1="dk1" bg2="lt2" tx2="dk2" accent1="accent1" accent2="accent2" accent3="accent3" accent4="accent4" accent5="accent5" accent6="accent6" hlink="hlink" folHlink="folHlink"/>
  <p:sldLayoutIdLst>
    <p:sldLayoutId id="2147483683"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3.jp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5590"/>
            <a:ext cx="9144000" cy="6132410"/>
          </a:xfrm>
          <a:prstGeom prst="rect">
            <a:avLst/>
          </a:prstGeom>
        </p:spPr>
      </p:pic>
    </p:spTree>
    <p:extLst>
      <p:ext uri="{BB962C8B-B14F-4D97-AF65-F5344CB8AC3E}">
        <p14:creationId xmlns:p14="http://schemas.microsoft.com/office/powerpoint/2010/main" val="33174424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49C413-5E70-4B17-53FD-D7EEB5138CE4}"/>
              </a:ext>
            </a:extLst>
          </p:cNvPr>
          <p:cNvSpPr>
            <a:spLocks noGrp="1"/>
          </p:cNvSpPr>
          <p:nvPr>
            <p:ph type="title"/>
          </p:nvPr>
        </p:nvSpPr>
        <p:spPr>
          <a:xfrm>
            <a:off x="1246396" y="1045468"/>
            <a:ext cx="6727825" cy="639763"/>
          </a:xfrm>
          <a:prstGeom prst="rect">
            <a:avLst/>
          </a:prstGeom>
        </p:spPr>
        <p:txBody>
          <a:bodyPr/>
          <a:lstStyle/>
          <a:p>
            <a:pPr algn="ctr"/>
            <a:r>
              <a:rPr lang="en-US" b="1" dirty="0">
                <a:solidFill>
                  <a:srgbClr val="002060"/>
                </a:solidFill>
                <a:latin typeface="Arial" panose="020B0604020202020204" pitchFamily="34" charset="0"/>
                <a:cs typeface="Arial" panose="020B0604020202020204" pitchFamily="34" charset="0"/>
              </a:rPr>
              <a:t>JAMMING &amp; SPOOFING</a:t>
            </a:r>
          </a:p>
        </p:txBody>
      </p:sp>
      <p:grpSp>
        <p:nvGrpSpPr>
          <p:cNvPr id="2" name="Gruppo 1">
            <a:extLst>
              <a:ext uri="{FF2B5EF4-FFF2-40B4-BE49-F238E27FC236}">
                <a16:creationId xmlns:a16="http://schemas.microsoft.com/office/drawing/2014/main" id="{2C1139FE-34E3-254A-8908-3E41108B33CC}"/>
              </a:ext>
            </a:extLst>
          </p:cNvPr>
          <p:cNvGrpSpPr/>
          <p:nvPr/>
        </p:nvGrpSpPr>
        <p:grpSpPr>
          <a:xfrm>
            <a:off x="2472563" y="2007962"/>
            <a:ext cx="4352781" cy="3579799"/>
            <a:chOff x="598458" y="1616075"/>
            <a:chExt cx="4525963" cy="4525963"/>
          </a:xfrm>
        </p:grpSpPr>
        <p:pic>
          <p:nvPicPr>
            <p:cNvPr id="6" name="Segnaposto contenuto 8" descr="Immagine che contiene testo, schermata, diagramma, Carattere&#10;&#10;Descrizione generata automaticamente">
              <a:extLst>
                <a:ext uri="{FF2B5EF4-FFF2-40B4-BE49-F238E27FC236}">
                  <a16:creationId xmlns:a16="http://schemas.microsoft.com/office/drawing/2014/main" id="{0656AEA9-F311-804F-B399-B0F483D9AD4B}"/>
                </a:ext>
              </a:extLst>
            </p:cNvPr>
            <p:cNvPicPr>
              <a:picLocks noChangeAspect="1"/>
            </p:cNvPicPr>
            <p:nvPr/>
          </p:nvPicPr>
          <p:blipFill>
            <a:blip r:embed="rId3"/>
            <a:stretch>
              <a:fillRect/>
            </a:stretch>
          </p:blipFill>
          <p:spPr>
            <a:xfrm>
              <a:off x="598458" y="1616075"/>
              <a:ext cx="4525963" cy="4525963"/>
            </a:xfrm>
            <a:prstGeom prst="rect">
              <a:avLst/>
            </a:prstGeom>
          </p:spPr>
        </p:pic>
        <p:pic>
          <p:nvPicPr>
            <p:cNvPr id="7" name="Immagine 6" descr="Immagine che contiene creatività&#10;&#10;Descrizione generata automaticamente">
              <a:extLst>
                <a:ext uri="{FF2B5EF4-FFF2-40B4-BE49-F238E27FC236}">
                  <a16:creationId xmlns:a16="http://schemas.microsoft.com/office/drawing/2014/main" id="{DFCFDA08-BCE7-BD46-8301-E7B1B95305E0}"/>
                </a:ext>
              </a:extLst>
            </p:cNvPr>
            <p:cNvPicPr>
              <a:picLocks noChangeAspect="1"/>
            </p:cNvPicPr>
            <p:nvPr/>
          </p:nvPicPr>
          <p:blipFill>
            <a:blip r:embed="rId4"/>
            <a:stretch>
              <a:fillRect/>
            </a:stretch>
          </p:blipFill>
          <p:spPr>
            <a:xfrm>
              <a:off x="3426250" y="2639707"/>
              <a:ext cx="678502" cy="547761"/>
            </a:xfrm>
            <a:prstGeom prst="rect">
              <a:avLst/>
            </a:prstGeom>
          </p:spPr>
        </p:pic>
        <p:pic>
          <p:nvPicPr>
            <p:cNvPr id="11" name="Immagine 10" descr="Immagine che contiene creatività&#10;&#10;Descrizione generata automaticamente">
              <a:extLst>
                <a:ext uri="{FF2B5EF4-FFF2-40B4-BE49-F238E27FC236}">
                  <a16:creationId xmlns:a16="http://schemas.microsoft.com/office/drawing/2014/main" id="{9A100B06-7CA1-2E42-9822-BD7D72B940BC}"/>
                </a:ext>
              </a:extLst>
            </p:cNvPr>
            <p:cNvPicPr>
              <a:picLocks noChangeAspect="1"/>
            </p:cNvPicPr>
            <p:nvPr/>
          </p:nvPicPr>
          <p:blipFill>
            <a:blip r:embed="rId4"/>
            <a:stretch>
              <a:fillRect/>
            </a:stretch>
          </p:blipFill>
          <p:spPr>
            <a:xfrm>
              <a:off x="3426250" y="4972942"/>
              <a:ext cx="678502" cy="547761"/>
            </a:xfrm>
            <a:prstGeom prst="rect">
              <a:avLst/>
            </a:prstGeom>
          </p:spPr>
        </p:pic>
      </p:grpSp>
      <p:sp>
        <p:nvSpPr>
          <p:cNvPr id="3" name="CasellaDiTesto 2">
            <a:extLst>
              <a:ext uri="{FF2B5EF4-FFF2-40B4-BE49-F238E27FC236}">
                <a16:creationId xmlns:a16="http://schemas.microsoft.com/office/drawing/2014/main" id="{599E48D9-91CA-F341-8763-D6D301261825}"/>
              </a:ext>
            </a:extLst>
          </p:cNvPr>
          <p:cNvSpPr txBox="1"/>
          <p:nvPr/>
        </p:nvSpPr>
        <p:spPr>
          <a:xfrm>
            <a:off x="289059" y="2509386"/>
            <a:ext cx="3580811" cy="1651671"/>
          </a:xfrm>
          <a:prstGeom prst="rect">
            <a:avLst/>
          </a:prstGeom>
          <a:solidFill>
            <a:srgbClr val="FF0000"/>
          </a:solidFill>
          <a:ln>
            <a:solidFill>
              <a:schemeClr val="bg1"/>
            </a:solidFill>
          </a:ln>
          <a:effectLst>
            <a:outerShdw blurRad="50800" dist="38100" dir="5400000" algn="t" rotWithShape="0">
              <a:prstClr val="black">
                <a:alpha val="40000"/>
              </a:prstClr>
            </a:outerShdw>
          </a:effectLst>
        </p:spPr>
        <p:txBody>
          <a:bodyPr wrap="square" rtlCol="0" anchor="ctr">
            <a:spAutoFit/>
          </a:bodyPr>
          <a:lstStyle/>
          <a:p>
            <a:pPr algn="ctr">
              <a:lnSpc>
                <a:spcPct val="150000"/>
              </a:lnSpc>
            </a:pPr>
            <a:r>
              <a:rPr lang="it-IT" sz="3600" b="1" dirty="0">
                <a:solidFill>
                  <a:schemeClr val="bg1"/>
                </a:solidFill>
                <a:latin typeface="Arial" panose="020B0604020202020204" pitchFamily="34" charset="0"/>
                <a:cs typeface="Arial" panose="020B0604020202020204" pitchFamily="34" charset="0"/>
              </a:rPr>
              <a:t>NO WARNING </a:t>
            </a:r>
          </a:p>
          <a:p>
            <a:pPr algn="ctr">
              <a:lnSpc>
                <a:spcPct val="150000"/>
              </a:lnSpc>
            </a:pPr>
            <a:r>
              <a:rPr lang="it-IT" sz="3600" b="1" dirty="0">
                <a:solidFill>
                  <a:schemeClr val="bg1"/>
                </a:solidFill>
                <a:latin typeface="Arial" panose="020B0604020202020204" pitchFamily="34" charset="0"/>
                <a:cs typeface="Arial" panose="020B0604020202020204" pitchFamily="34" charset="0"/>
              </a:rPr>
              <a:t>TO PILOTS</a:t>
            </a:r>
          </a:p>
        </p:txBody>
      </p:sp>
      <p:sp>
        <p:nvSpPr>
          <p:cNvPr id="12" name="Title 1">
            <a:extLst>
              <a:ext uri="{FF2B5EF4-FFF2-40B4-BE49-F238E27FC236}">
                <a16:creationId xmlns:a16="http://schemas.microsoft.com/office/drawing/2014/main" id="{13D318F9-6972-CB44-9645-3E8F4483DF7D}"/>
              </a:ext>
            </a:extLst>
          </p:cNvPr>
          <p:cNvSpPr txBox="1">
            <a:spLocks/>
          </p:cNvSpPr>
          <p:nvPr/>
        </p:nvSpPr>
        <p:spPr>
          <a:xfrm>
            <a:off x="0" y="114300"/>
            <a:ext cx="7707086" cy="559451"/>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solidFill>
                <a:latin typeface="Arial" panose="020B0604020202020204" pitchFamily="34" charset="0"/>
                <a:cs typeface="Arial" panose="020B0604020202020204" pitchFamily="34" charset="0"/>
              </a:rPr>
              <a:t>Pilot Operational Perspective on AI and Cyber Security</a:t>
            </a:r>
          </a:p>
        </p:txBody>
      </p:sp>
    </p:spTree>
    <p:extLst>
      <p:ext uri="{BB962C8B-B14F-4D97-AF65-F5344CB8AC3E}">
        <p14:creationId xmlns:p14="http://schemas.microsoft.com/office/powerpoint/2010/main" val="373285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contenuto 2">
            <a:extLst>
              <a:ext uri="{FF2B5EF4-FFF2-40B4-BE49-F238E27FC236}">
                <a16:creationId xmlns:a16="http://schemas.microsoft.com/office/drawing/2014/main" id="{3B51BFAC-B187-114F-807A-D286612F1DC5}"/>
              </a:ext>
            </a:extLst>
          </p:cNvPr>
          <p:cNvSpPr txBox="1">
            <a:spLocks/>
          </p:cNvSpPr>
          <p:nvPr/>
        </p:nvSpPr>
        <p:spPr>
          <a:xfrm>
            <a:off x="310245" y="1861005"/>
            <a:ext cx="8376555" cy="37723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buFont typeface="Courier New" panose="02070309020205020404" pitchFamily="49" charset="0"/>
              <a:buChar char="o"/>
            </a:pPr>
            <a:r>
              <a:rPr lang="en-US" sz="2400" b="1" dirty="0">
                <a:solidFill>
                  <a:srgbClr val="002060"/>
                </a:solidFill>
                <a:latin typeface="Arial" panose="020B0604020202020204" pitchFamily="34" charset="0"/>
                <a:cs typeface="Arial" panose="020B0604020202020204" pitchFamily="34" charset="0"/>
              </a:rPr>
              <a:t>JAMMING</a:t>
            </a:r>
            <a:r>
              <a:rPr lang="en-US" sz="2400" dirty="0">
                <a:solidFill>
                  <a:srgbClr val="002060"/>
                </a:solidFill>
                <a:latin typeface="Arial" panose="020B0604020202020204" pitchFamily="34" charset="0"/>
                <a:cs typeface="Arial" panose="020B0604020202020204" pitchFamily="34" charset="0"/>
              </a:rPr>
              <a:t> </a:t>
            </a:r>
          </a:p>
          <a:p>
            <a:pPr marL="457200" lvl="1" indent="0" algn="just">
              <a:lnSpc>
                <a:spcPct val="100000"/>
              </a:lnSpc>
              <a:buNone/>
            </a:pPr>
            <a:r>
              <a:rPr lang="en-US" sz="2000" dirty="0">
                <a:solidFill>
                  <a:srgbClr val="002060"/>
                </a:solidFill>
                <a:latin typeface="Arial" panose="020B0604020202020204" pitchFamily="34" charset="0"/>
                <a:cs typeface="Arial" panose="020B0604020202020204" pitchFamily="34" charset="0"/>
              </a:rPr>
              <a:t>is a kind of “</a:t>
            </a:r>
            <a:r>
              <a:rPr lang="en-US" sz="2000" b="1" dirty="0">
                <a:solidFill>
                  <a:srgbClr val="002060"/>
                </a:solidFill>
                <a:latin typeface="Arial" panose="020B0604020202020204" pitchFamily="34" charset="0"/>
                <a:cs typeface="Arial" panose="020B0604020202020204" pitchFamily="34" charset="0"/>
              </a:rPr>
              <a:t>white noise</a:t>
            </a:r>
            <a:r>
              <a:rPr lang="en-US" sz="2000" dirty="0">
                <a:solidFill>
                  <a:srgbClr val="002060"/>
                </a:solidFill>
                <a:latin typeface="Arial" panose="020B0604020202020204" pitchFamily="34" charset="0"/>
                <a:cs typeface="Arial" panose="020B0604020202020204" pitchFamily="34" charset="0"/>
              </a:rPr>
              <a:t>” interference, causing loss of accuracy and potentially </a:t>
            </a:r>
            <a:r>
              <a:rPr lang="en-US" sz="2000" b="1" dirty="0">
                <a:solidFill>
                  <a:srgbClr val="002060"/>
                </a:solidFill>
                <a:latin typeface="Arial" panose="020B0604020202020204" pitchFamily="34" charset="0"/>
                <a:cs typeface="Arial" panose="020B0604020202020204" pitchFamily="34" charset="0"/>
              </a:rPr>
              <a:t>loss of positioning</a:t>
            </a:r>
            <a:r>
              <a:rPr lang="en-US" sz="2000" dirty="0">
                <a:solidFill>
                  <a:srgbClr val="002060"/>
                </a:solidFill>
                <a:latin typeface="Arial" panose="020B0604020202020204" pitchFamily="34" charset="0"/>
                <a:cs typeface="Arial" panose="020B0604020202020204" pitchFamily="34" charset="0"/>
              </a:rPr>
              <a:t>. This type of interference can come from adjacent electronic devices or external sources.</a:t>
            </a:r>
          </a:p>
          <a:p>
            <a:pPr algn="just">
              <a:lnSpc>
                <a:spcPct val="100000"/>
              </a:lnSpc>
              <a:buFont typeface="Courier New" panose="02070309020205020404" pitchFamily="49" charset="0"/>
              <a:buChar char="o"/>
            </a:pPr>
            <a:endParaRPr lang="en-US" sz="2400" dirty="0">
              <a:solidFill>
                <a:srgbClr val="002060"/>
              </a:solidFill>
              <a:latin typeface="Arial" panose="020B0604020202020204" pitchFamily="34" charset="0"/>
              <a:cs typeface="Arial" panose="020B0604020202020204" pitchFamily="34" charset="0"/>
            </a:endParaRPr>
          </a:p>
          <a:p>
            <a:pPr algn="just">
              <a:lnSpc>
                <a:spcPct val="100000"/>
              </a:lnSpc>
              <a:buFont typeface="Courier New" panose="02070309020205020404" pitchFamily="49" charset="0"/>
              <a:buChar char="o"/>
            </a:pPr>
            <a:r>
              <a:rPr lang="en-US" sz="2400" b="1" dirty="0">
                <a:solidFill>
                  <a:srgbClr val="002060"/>
                </a:solidFill>
                <a:latin typeface="Arial" panose="020B0604020202020204" pitchFamily="34" charset="0"/>
                <a:cs typeface="Arial" panose="020B0604020202020204" pitchFamily="34" charset="0"/>
              </a:rPr>
              <a:t>SPOOFING</a:t>
            </a:r>
            <a:r>
              <a:rPr lang="en-US" sz="2400" dirty="0">
                <a:solidFill>
                  <a:srgbClr val="002060"/>
                </a:solidFill>
                <a:latin typeface="Arial" panose="020B0604020202020204" pitchFamily="34" charset="0"/>
                <a:cs typeface="Arial" panose="020B0604020202020204" pitchFamily="34" charset="0"/>
              </a:rPr>
              <a:t> </a:t>
            </a:r>
          </a:p>
          <a:p>
            <a:pPr marL="457200" lvl="1" indent="0" algn="just">
              <a:lnSpc>
                <a:spcPct val="100000"/>
              </a:lnSpc>
              <a:buNone/>
            </a:pPr>
            <a:r>
              <a:rPr lang="en-US" sz="2000" dirty="0">
                <a:solidFill>
                  <a:srgbClr val="002060"/>
                </a:solidFill>
                <a:latin typeface="Arial" panose="020B0604020202020204" pitchFamily="34" charset="0"/>
                <a:cs typeface="Arial" panose="020B0604020202020204" pitchFamily="34" charset="0"/>
              </a:rPr>
              <a:t>is an intelligent form of interference which fools the user into thinking that he/she is in a </a:t>
            </a:r>
            <a:r>
              <a:rPr lang="en-US" sz="2000" b="1" dirty="0">
                <a:solidFill>
                  <a:srgbClr val="002060"/>
                </a:solidFill>
                <a:latin typeface="Arial" panose="020B0604020202020204" pitchFamily="34" charset="0"/>
                <a:cs typeface="Arial" panose="020B0604020202020204" pitchFamily="34" charset="0"/>
              </a:rPr>
              <a:t>false location</a:t>
            </a:r>
            <a:r>
              <a:rPr lang="en-US" sz="2000" dirty="0">
                <a:solidFill>
                  <a:srgbClr val="002060"/>
                </a:solidFill>
                <a:latin typeface="Arial" panose="020B0604020202020204" pitchFamily="34" charset="0"/>
                <a:cs typeface="Arial" panose="020B0604020202020204" pitchFamily="34" charset="0"/>
              </a:rPr>
              <a:t>. For example, in a spoofing attack, a nearby radio transmitter sends fake GPS signals to the target receiver.</a:t>
            </a:r>
          </a:p>
        </p:txBody>
      </p:sp>
      <p:sp>
        <p:nvSpPr>
          <p:cNvPr id="6" name="Title 1">
            <a:extLst>
              <a:ext uri="{FF2B5EF4-FFF2-40B4-BE49-F238E27FC236}">
                <a16:creationId xmlns:a16="http://schemas.microsoft.com/office/drawing/2014/main" id="{F163CA97-533E-BA48-9C8F-10493BB52569}"/>
              </a:ext>
            </a:extLst>
          </p:cNvPr>
          <p:cNvSpPr txBox="1">
            <a:spLocks/>
          </p:cNvSpPr>
          <p:nvPr/>
        </p:nvSpPr>
        <p:spPr>
          <a:xfrm>
            <a:off x="1246396" y="1045468"/>
            <a:ext cx="6727825" cy="6397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2060"/>
                </a:solidFill>
                <a:latin typeface="Arial" panose="020B0604020202020204" pitchFamily="34" charset="0"/>
                <a:cs typeface="Arial" panose="020B0604020202020204" pitchFamily="34" charset="0"/>
              </a:rPr>
              <a:t>Jamming &amp; Spoofing</a:t>
            </a:r>
          </a:p>
        </p:txBody>
      </p:sp>
      <p:sp>
        <p:nvSpPr>
          <p:cNvPr id="7" name="Title 1">
            <a:extLst>
              <a:ext uri="{FF2B5EF4-FFF2-40B4-BE49-F238E27FC236}">
                <a16:creationId xmlns:a16="http://schemas.microsoft.com/office/drawing/2014/main" id="{E3C25170-0087-8647-A3D9-0C603018A198}"/>
              </a:ext>
            </a:extLst>
          </p:cNvPr>
          <p:cNvSpPr txBox="1">
            <a:spLocks/>
          </p:cNvSpPr>
          <p:nvPr/>
        </p:nvSpPr>
        <p:spPr>
          <a:xfrm>
            <a:off x="0" y="114300"/>
            <a:ext cx="7707086" cy="559451"/>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solidFill>
                <a:latin typeface="Arial" panose="020B0604020202020204" pitchFamily="34" charset="0"/>
                <a:cs typeface="Arial" panose="020B0604020202020204" pitchFamily="34" charset="0"/>
              </a:rPr>
              <a:t>Pilot Operational Perspective on AI and Cyber Security</a:t>
            </a:r>
          </a:p>
        </p:txBody>
      </p:sp>
    </p:spTree>
    <p:extLst>
      <p:ext uri="{BB962C8B-B14F-4D97-AF65-F5344CB8AC3E}">
        <p14:creationId xmlns:p14="http://schemas.microsoft.com/office/powerpoint/2010/main" val="327693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dissolve">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dissolve">
                                      <p:cBhvr>
                                        <p:cTn id="15" dur="500"/>
                                        <p:tgtEl>
                                          <p:spTgt spid="10">
                                            <p:txEl>
                                              <p:pRg st="3" end="3"/>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
                                            <p:txEl>
                                              <p:pRg st="4" end="4"/>
                                            </p:txEl>
                                          </p:spTgt>
                                        </p:tgtEl>
                                        <p:attrNameLst>
                                          <p:attrName>style.visibility</p:attrName>
                                        </p:attrNameLst>
                                      </p:cBhvr>
                                      <p:to>
                                        <p:strVal val="visible"/>
                                      </p:to>
                                    </p:set>
                                    <p:animEffect transition="in" filter="dissolve">
                                      <p:cBhvr>
                                        <p:cTn id="18"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5D2A3A47-3AC4-7B4C-A40D-4A9F84383452}"/>
              </a:ext>
            </a:extLst>
          </p:cNvPr>
          <p:cNvPicPr>
            <a:picLocks noChangeAspect="1"/>
          </p:cNvPicPr>
          <p:nvPr/>
        </p:nvPicPr>
        <p:blipFill>
          <a:blip r:embed="rId3">
            <a:alphaModFix amt="50000"/>
          </a:blip>
          <a:stretch>
            <a:fillRect/>
          </a:stretch>
        </p:blipFill>
        <p:spPr>
          <a:xfrm rot="422205">
            <a:off x="6397960" y="1521257"/>
            <a:ext cx="2618251" cy="1186395"/>
          </a:xfrm>
          <a:prstGeom prst="rect">
            <a:avLst/>
          </a:prstGeom>
          <a:ln>
            <a:noFill/>
          </a:ln>
          <a:effectLst>
            <a:softEdge rad="112500"/>
          </a:effectLst>
        </p:spPr>
      </p:pic>
      <p:sp>
        <p:nvSpPr>
          <p:cNvPr id="7" name="CasellaDiTesto 6">
            <a:extLst>
              <a:ext uri="{FF2B5EF4-FFF2-40B4-BE49-F238E27FC236}">
                <a16:creationId xmlns:a16="http://schemas.microsoft.com/office/drawing/2014/main" id="{E763B320-0AEF-5C4C-92D1-4A180126C962}"/>
              </a:ext>
            </a:extLst>
          </p:cNvPr>
          <p:cNvSpPr txBox="1"/>
          <p:nvPr/>
        </p:nvSpPr>
        <p:spPr>
          <a:xfrm>
            <a:off x="310245" y="2005110"/>
            <a:ext cx="8560308" cy="4093428"/>
          </a:xfrm>
          <a:prstGeom prst="rect">
            <a:avLst/>
          </a:prstGeom>
          <a:noFill/>
        </p:spPr>
        <p:txBody>
          <a:bodyPr wrap="square" rtlCol="0">
            <a:spAutoFit/>
          </a:bodyPr>
          <a:lstStyle/>
          <a:p>
            <a:pPr algn="just"/>
            <a:r>
              <a:rPr lang="en-GB" sz="2000" dirty="0">
                <a:solidFill>
                  <a:srgbClr val="002060"/>
                </a:solidFill>
                <a:latin typeface="Arial" panose="020B0604020202020204" pitchFamily="34" charset="0"/>
                <a:cs typeface="Arial" panose="020B0604020202020204" pitchFamily="34" charset="0"/>
              </a:rPr>
              <a:t>1. </a:t>
            </a:r>
            <a:r>
              <a:rPr lang="en-GB" sz="2000" b="1" dirty="0">
                <a:solidFill>
                  <a:srgbClr val="002060"/>
                </a:solidFill>
                <a:latin typeface="Arial" panose="020B0604020202020204" pitchFamily="34" charset="0"/>
                <a:cs typeface="Arial" panose="020B0604020202020204" pitchFamily="34" charset="0"/>
              </a:rPr>
              <a:t>LOSS OF GPS AS THE NAVIGATION SOURCE</a:t>
            </a:r>
            <a:r>
              <a:rPr lang="en-GB" sz="2000" dirty="0">
                <a:solidFill>
                  <a:srgbClr val="002060"/>
                </a:solidFill>
                <a:latin typeface="Arial" panose="020B0604020202020204" pitchFamily="34" charset="0"/>
                <a:cs typeface="Arial" panose="020B0604020202020204" pitchFamily="34" charset="0"/>
              </a:rPr>
              <a:t>:</a:t>
            </a:r>
          </a:p>
          <a:p>
            <a:pPr algn="just"/>
            <a:r>
              <a:rPr lang="en-GB" sz="2000" dirty="0">
                <a:solidFill>
                  <a:srgbClr val="002060"/>
                </a:solidFill>
                <a:latin typeface="Arial" panose="020B0604020202020204" pitchFamily="34" charset="0"/>
                <a:cs typeface="Arial" panose="020B0604020202020204" pitchFamily="34" charset="0"/>
              </a:rPr>
              <a:t> </a:t>
            </a:r>
          </a:p>
          <a:p>
            <a:pPr algn="just"/>
            <a:r>
              <a:rPr lang="en-GB" sz="2000" dirty="0">
                <a:solidFill>
                  <a:srgbClr val="002060"/>
                </a:solidFill>
                <a:latin typeface="Arial" panose="020B0604020202020204" pitchFamily="34" charset="0"/>
                <a:cs typeface="Arial" panose="020B0604020202020204" pitchFamily="34" charset="0"/>
              </a:rPr>
              <a:t>	Loss of GPS can affect the aircraft's navigation accuracy and integrity. 	This can affect the Performance-Based Navigation (PBN) 	requirements, and thus, prevent the aircraft from flying certain routes, 	terminal areas or RNP approaches. Moreover, modern aircraft 	communication systems may be lost; e.g. CPDLC, ADS-B, ADS-C.</a:t>
            </a:r>
          </a:p>
          <a:p>
            <a:pPr algn="just"/>
            <a:endParaRPr lang="en-GB" sz="2000" dirty="0">
              <a:solidFill>
                <a:srgbClr val="002060"/>
              </a:solidFill>
              <a:latin typeface="Arial" panose="020B0604020202020204" pitchFamily="34" charset="0"/>
              <a:cs typeface="Arial" panose="020B0604020202020204" pitchFamily="34" charset="0"/>
            </a:endParaRPr>
          </a:p>
          <a:p>
            <a:pPr algn="just"/>
            <a:r>
              <a:rPr lang="en-GB" sz="2000" dirty="0">
                <a:solidFill>
                  <a:srgbClr val="002060"/>
                </a:solidFill>
                <a:latin typeface="Arial" panose="020B0604020202020204" pitchFamily="34" charset="0"/>
                <a:cs typeface="Arial" panose="020B0604020202020204" pitchFamily="34" charset="0"/>
              </a:rPr>
              <a:t>2. </a:t>
            </a:r>
            <a:r>
              <a:rPr lang="en-GB" sz="2000" b="1" dirty="0">
                <a:solidFill>
                  <a:srgbClr val="002060"/>
                </a:solidFill>
                <a:latin typeface="Arial" panose="020B0604020202020204" pitchFamily="34" charset="0"/>
                <a:cs typeface="Arial" panose="020B0604020202020204" pitchFamily="34" charset="0"/>
              </a:rPr>
              <a:t>MISLEADING POSITIONING</a:t>
            </a:r>
            <a:r>
              <a:rPr lang="en-GB" sz="2000" dirty="0">
                <a:solidFill>
                  <a:srgbClr val="002060"/>
                </a:solidFill>
                <a:latin typeface="Arial" panose="020B0604020202020204" pitchFamily="34" charset="0"/>
                <a:cs typeface="Arial" panose="020B0604020202020204" pitchFamily="34" charset="0"/>
              </a:rPr>
              <a:t>:</a:t>
            </a:r>
          </a:p>
          <a:p>
            <a:pPr algn="just"/>
            <a:endParaRPr lang="en-GB" sz="2000" dirty="0">
              <a:solidFill>
                <a:srgbClr val="002060"/>
              </a:solidFill>
              <a:latin typeface="Arial" panose="020B0604020202020204" pitchFamily="34" charset="0"/>
              <a:cs typeface="Arial" panose="020B0604020202020204" pitchFamily="34" charset="0"/>
            </a:endParaRPr>
          </a:p>
          <a:p>
            <a:pPr algn="just"/>
            <a:r>
              <a:rPr lang="en-GB" sz="2000" dirty="0">
                <a:solidFill>
                  <a:srgbClr val="002060"/>
                </a:solidFill>
                <a:latin typeface="Arial" panose="020B0604020202020204" pitchFamily="34" charset="0"/>
                <a:cs typeface="Arial" panose="020B0604020202020204" pitchFamily="34" charset="0"/>
              </a:rPr>
              <a:t>	Malicious actors may spoof misleading position data into the 	navigation system, potentially causing the aircraft to deviate from its 	intended route.</a:t>
            </a:r>
          </a:p>
        </p:txBody>
      </p:sp>
      <p:sp>
        <p:nvSpPr>
          <p:cNvPr id="6" name="Title 1">
            <a:extLst>
              <a:ext uri="{FF2B5EF4-FFF2-40B4-BE49-F238E27FC236}">
                <a16:creationId xmlns:a16="http://schemas.microsoft.com/office/drawing/2014/main" id="{71FAF8EB-2F6C-0644-A89B-366A71C129A6}"/>
              </a:ext>
            </a:extLst>
          </p:cNvPr>
          <p:cNvSpPr txBox="1">
            <a:spLocks/>
          </p:cNvSpPr>
          <p:nvPr/>
        </p:nvSpPr>
        <p:spPr>
          <a:xfrm>
            <a:off x="1246396" y="1045468"/>
            <a:ext cx="6727825" cy="6397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2060"/>
                </a:solidFill>
                <a:latin typeface="Arial" panose="020B0604020202020204" pitchFamily="34" charset="0"/>
                <a:cs typeface="Arial" panose="020B0604020202020204" pitchFamily="34" charset="0"/>
              </a:rPr>
              <a:t>Jamming &amp; Spoofing</a:t>
            </a:r>
          </a:p>
        </p:txBody>
      </p:sp>
      <p:sp>
        <p:nvSpPr>
          <p:cNvPr id="10" name="Title 1">
            <a:extLst>
              <a:ext uri="{FF2B5EF4-FFF2-40B4-BE49-F238E27FC236}">
                <a16:creationId xmlns:a16="http://schemas.microsoft.com/office/drawing/2014/main" id="{E961B54B-A1EB-9F4C-A740-75B5447D3E9C}"/>
              </a:ext>
            </a:extLst>
          </p:cNvPr>
          <p:cNvSpPr txBox="1">
            <a:spLocks/>
          </p:cNvSpPr>
          <p:nvPr/>
        </p:nvSpPr>
        <p:spPr>
          <a:xfrm>
            <a:off x="0" y="114300"/>
            <a:ext cx="7707086" cy="559451"/>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solidFill>
                <a:latin typeface="Arial" panose="020B0604020202020204" pitchFamily="34" charset="0"/>
                <a:cs typeface="Arial" panose="020B0604020202020204" pitchFamily="34" charset="0"/>
              </a:rPr>
              <a:t>Pilot Operational Perspective on AI and Cyber Security</a:t>
            </a:r>
          </a:p>
        </p:txBody>
      </p:sp>
    </p:spTree>
    <p:extLst>
      <p:ext uri="{BB962C8B-B14F-4D97-AF65-F5344CB8AC3E}">
        <p14:creationId xmlns:p14="http://schemas.microsoft.com/office/powerpoint/2010/main" val="87991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dissolv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dissolv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dissolv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dissolve">
                                      <p:cBhvr>
                                        <p:cTn id="3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5B910200-2588-F344-B008-DE38871068AB}"/>
              </a:ext>
            </a:extLst>
          </p:cNvPr>
          <p:cNvPicPr>
            <a:picLocks noChangeAspect="1"/>
          </p:cNvPicPr>
          <p:nvPr/>
        </p:nvPicPr>
        <p:blipFill>
          <a:blip r:embed="rId3">
            <a:alphaModFix amt="50000"/>
          </a:blip>
          <a:stretch>
            <a:fillRect/>
          </a:stretch>
        </p:blipFill>
        <p:spPr>
          <a:xfrm rot="422205">
            <a:off x="6397960" y="1521257"/>
            <a:ext cx="2618251" cy="1186395"/>
          </a:xfrm>
          <a:prstGeom prst="rect">
            <a:avLst/>
          </a:prstGeom>
          <a:ln>
            <a:noFill/>
          </a:ln>
          <a:effectLst>
            <a:softEdge rad="112500"/>
          </a:effectLst>
        </p:spPr>
      </p:pic>
      <p:sp>
        <p:nvSpPr>
          <p:cNvPr id="7" name="CasellaDiTesto 6">
            <a:extLst>
              <a:ext uri="{FF2B5EF4-FFF2-40B4-BE49-F238E27FC236}">
                <a16:creationId xmlns:a16="http://schemas.microsoft.com/office/drawing/2014/main" id="{E763B320-0AEF-5C4C-92D1-4A180126C962}"/>
              </a:ext>
            </a:extLst>
          </p:cNvPr>
          <p:cNvSpPr txBox="1"/>
          <p:nvPr/>
        </p:nvSpPr>
        <p:spPr>
          <a:xfrm>
            <a:off x="310245" y="2005110"/>
            <a:ext cx="8560308" cy="3477875"/>
          </a:xfrm>
          <a:prstGeom prst="rect">
            <a:avLst/>
          </a:prstGeom>
          <a:noFill/>
        </p:spPr>
        <p:txBody>
          <a:bodyPr wrap="square" rtlCol="0">
            <a:spAutoFit/>
          </a:bodyPr>
          <a:lstStyle/>
          <a:p>
            <a:pPr algn="just"/>
            <a:r>
              <a:rPr lang="en-GB" sz="2000" dirty="0">
                <a:solidFill>
                  <a:srgbClr val="002060"/>
                </a:solidFill>
                <a:latin typeface="Arial" panose="020B0604020202020204" pitchFamily="34" charset="0"/>
                <a:cs typeface="Arial" panose="020B0604020202020204" pitchFamily="34" charset="0"/>
              </a:rPr>
              <a:t>3. </a:t>
            </a:r>
            <a:r>
              <a:rPr lang="en-GB" sz="2000" b="1" dirty="0">
                <a:solidFill>
                  <a:srgbClr val="002060"/>
                </a:solidFill>
                <a:latin typeface="Arial" panose="020B0604020202020204" pitchFamily="34" charset="0"/>
                <a:cs typeface="Arial" panose="020B0604020202020204" pitchFamily="34" charset="0"/>
              </a:rPr>
              <a:t>APPROACH AND LANDING HAZARDS</a:t>
            </a:r>
            <a:endParaRPr lang="en-GB" sz="2000" dirty="0">
              <a:solidFill>
                <a:srgbClr val="002060"/>
              </a:solidFill>
              <a:latin typeface="Arial" panose="020B0604020202020204" pitchFamily="34" charset="0"/>
              <a:cs typeface="Arial" panose="020B0604020202020204" pitchFamily="34" charset="0"/>
            </a:endParaRPr>
          </a:p>
          <a:p>
            <a:pPr algn="just"/>
            <a:endParaRPr lang="en-GB" sz="2000" dirty="0">
              <a:solidFill>
                <a:srgbClr val="002060"/>
              </a:solidFill>
              <a:latin typeface="Arial" panose="020B0604020202020204" pitchFamily="34" charset="0"/>
              <a:cs typeface="Arial" panose="020B0604020202020204" pitchFamily="34" charset="0"/>
            </a:endParaRPr>
          </a:p>
          <a:p>
            <a:pPr algn="just"/>
            <a:r>
              <a:rPr lang="en-GB" sz="2000" dirty="0">
                <a:solidFill>
                  <a:srgbClr val="002060"/>
                </a:solidFill>
                <a:latin typeface="Arial" panose="020B0604020202020204" pitchFamily="34" charset="0"/>
                <a:cs typeface="Arial" panose="020B0604020202020204" pitchFamily="34" charset="0"/>
              </a:rPr>
              <a:t>	Manipulated signals during critical phases of flight, such as approach 	and landing, can lead to unstable approaches or missed approaches, 	increasing the risk of accidents.</a:t>
            </a:r>
          </a:p>
          <a:p>
            <a:pPr algn="just"/>
            <a:endParaRPr lang="en-GB" sz="2000" dirty="0">
              <a:solidFill>
                <a:srgbClr val="002060"/>
              </a:solidFill>
              <a:latin typeface="Arial" panose="020B0604020202020204" pitchFamily="34" charset="0"/>
              <a:cs typeface="Arial" panose="020B0604020202020204" pitchFamily="34" charset="0"/>
            </a:endParaRPr>
          </a:p>
          <a:p>
            <a:pPr algn="just"/>
            <a:r>
              <a:rPr lang="en-GB" sz="2000" dirty="0">
                <a:solidFill>
                  <a:srgbClr val="002060"/>
                </a:solidFill>
                <a:latin typeface="Arial" panose="020B0604020202020204" pitchFamily="34" charset="0"/>
                <a:cs typeface="Arial" panose="020B0604020202020204" pitchFamily="34" charset="0"/>
              </a:rPr>
              <a:t>4. </a:t>
            </a:r>
            <a:r>
              <a:rPr lang="en-GB" sz="2000" b="1" dirty="0">
                <a:solidFill>
                  <a:srgbClr val="002060"/>
                </a:solidFill>
                <a:latin typeface="Arial" panose="020B0604020202020204" pitchFamily="34" charset="0"/>
                <a:cs typeface="Arial" panose="020B0604020202020204" pitchFamily="34" charset="0"/>
              </a:rPr>
              <a:t>SPURIOUS WARNINGS</a:t>
            </a:r>
            <a:endParaRPr lang="en-GB" sz="2000" dirty="0">
              <a:solidFill>
                <a:srgbClr val="002060"/>
              </a:solidFill>
              <a:latin typeface="Arial" panose="020B0604020202020204" pitchFamily="34" charset="0"/>
              <a:cs typeface="Arial" panose="020B0604020202020204" pitchFamily="34" charset="0"/>
            </a:endParaRPr>
          </a:p>
          <a:p>
            <a:pPr algn="just"/>
            <a:endParaRPr lang="en-GB" sz="2000" dirty="0">
              <a:solidFill>
                <a:srgbClr val="002060"/>
              </a:solidFill>
              <a:latin typeface="Arial" panose="020B0604020202020204" pitchFamily="34" charset="0"/>
              <a:cs typeface="Arial" panose="020B0604020202020204" pitchFamily="34" charset="0"/>
            </a:endParaRPr>
          </a:p>
          <a:p>
            <a:pPr algn="just"/>
            <a:r>
              <a:rPr lang="en-GB" sz="2000" dirty="0">
                <a:solidFill>
                  <a:srgbClr val="002060"/>
                </a:solidFill>
                <a:latin typeface="Arial" panose="020B0604020202020204" pitchFamily="34" charset="0"/>
                <a:cs typeface="Arial" panose="020B0604020202020204" pitchFamily="34" charset="0"/>
              </a:rPr>
              <a:t>	Some aircraft systems utilize the GPS position directly. For example, 	the predictive modes of EGPWS/TAWS may trigger false warnings as 	they are fed directly with the raw GPS position.</a:t>
            </a:r>
          </a:p>
        </p:txBody>
      </p:sp>
      <p:sp>
        <p:nvSpPr>
          <p:cNvPr id="6" name="Title 1">
            <a:extLst>
              <a:ext uri="{FF2B5EF4-FFF2-40B4-BE49-F238E27FC236}">
                <a16:creationId xmlns:a16="http://schemas.microsoft.com/office/drawing/2014/main" id="{71FAF8EB-2F6C-0644-A89B-366A71C129A6}"/>
              </a:ext>
            </a:extLst>
          </p:cNvPr>
          <p:cNvSpPr txBox="1">
            <a:spLocks/>
          </p:cNvSpPr>
          <p:nvPr/>
        </p:nvSpPr>
        <p:spPr>
          <a:xfrm>
            <a:off x="1246396" y="1045468"/>
            <a:ext cx="6727825" cy="6397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2060"/>
                </a:solidFill>
                <a:latin typeface="Arial" panose="020B0604020202020204" pitchFamily="34" charset="0"/>
                <a:cs typeface="Arial" panose="020B0604020202020204" pitchFamily="34" charset="0"/>
              </a:rPr>
              <a:t>Jamming &amp; Spoofing</a:t>
            </a:r>
          </a:p>
        </p:txBody>
      </p:sp>
      <p:sp>
        <p:nvSpPr>
          <p:cNvPr id="8" name="Title 1">
            <a:extLst>
              <a:ext uri="{FF2B5EF4-FFF2-40B4-BE49-F238E27FC236}">
                <a16:creationId xmlns:a16="http://schemas.microsoft.com/office/drawing/2014/main" id="{7BB426D3-7E28-7F47-9B37-5BFFF4D05C5B}"/>
              </a:ext>
            </a:extLst>
          </p:cNvPr>
          <p:cNvSpPr txBox="1">
            <a:spLocks/>
          </p:cNvSpPr>
          <p:nvPr/>
        </p:nvSpPr>
        <p:spPr>
          <a:xfrm>
            <a:off x="0" y="114300"/>
            <a:ext cx="7707086" cy="559451"/>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solidFill>
                <a:latin typeface="Arial" panose="020B0604020202020204" pitchFamily="34" charset="0"/>
                <a:cs typeface="Arial" panose="020B0604020202020204" pitchFamily="34" charset="0"/>
              </a:rPr>
              <a:t>Pilot Operational Perspective on AI and Cyber Security</a:t>
            </a:r>
          </a:p>
        </p:txBody>
      </p:sp>
    </p:spTree>
    <p:extLst>
      <p:ext uri="{BB962C8B-B14F-4D97-AF65-F5344CB8AC3E}">
        <p14:creationId xmlns:p14="http://schemas.microsoft.com/office/powerpoint/2010/main" val="414533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dissolv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dissolve">
                                      <p:cBhvr>
                                        <p:cTn id="2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B984F6A-0629-6C48-A101-5A51084EBD17}"/>
              </a:ext>
            </a:extLst>
          </p:cNvPr>
          <p:cNvPicPr>
            <a:picLocks noChangeAspect="1"/>
          </p:cNvPicPr>
          <p:nvPr/>
        </p:nvPicPr>
        <p:blipFill rotWithShape="1">
          <a:blip r:embed="rId3">
            <a:alphaModFix amt="50000"/>
            <a:extLst>
              <a:ext uri="{BEBA8EAE-BF5A-486C-A8C5-ECC9F3942E4B}">
                <a14:imgProps xmlns:a14="http://schemas.microsoft.com/office/drawing/2010/main">
                  <a14:imgLayer r:embed="rId4">
                    <a14:imgEffect>
                      <a14:backgroundRemoval t="0" b="100000" l="0" r="100000"/>
                    </a14:imgEffect>
                  </a14:imgLayer>
                </a14:imgProps>
              </a:ext>
            </a:extLst>
          </a:blip>
          <a:srcRect/>
          <a:stretch/>
        </p:blipFill>
        <p:spPr>
          <a:xfrm>
            <a:off x="6646616" y="3374222"/>
            <a:ext cx="2497384" cy="2232269"/>
          </a:xfrm>
          <a:prstGeom prst="rect">
            <a:avLst/>
          </a:prstGeom>
        </p:spPr>
      </p:pic>
      <p:sp>
        <p:nvSpPr>
          <p:cNvPr id="10" name="Segnaposto contenuto 2">
            <a:extLst>
              <a:ext uri="{FF2B5EF4-FFF2-40B4-BE49-F238E27FC236}">
                <a16:creationId xmlns:a16="http://schemas.microsoft.com/office/drawing/2014/main" id="{3B51BFAC-B187-114F-807A-D286612F1DC5}"/>
              </a:ext>
            </a:extLst>
          </p:cNvPr>
          <p:cNvSpPr txBox="1">
            <a:spLocks/>
          </p:cNvSpPr>
          <p:nvPr/>
        </p:nvSpPr>
        <p:spPr>
          <a:xfrm>
            <a:off x="310245" y="2411728"/>
            <a:ext cx="7139355" cy="23017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buFont typeface="Courier New" panose="02070309020205020404" pitchFamily="49" charset="0"/>
              <a:buChar char="o"/>
            </a:pPr>
            <a:r>
              <a:rPr lang="en-US" dirty="0">
                <a:solidFill>
                  <a:srgbClr val="002060"/>
                </a:solidFill>
                <a:latin typeface="Arial" panose="020B0604020202020204" pitchFamily="34" charset="0"/>
                <a:cs typeface="Arial" panose="020B0604020202020204" pitchFamily="34" charset="0"/>
              </a:rPr>
              <a:t>Rising the </a:t>
            </a:r>
            <a:r>
              <a:rPr lang="en-US" b="1" dirty="0">
                <a:solidFill>
                  <a:srgbClr val="002060"/>
                </a:solidFill>
                <a:latin typeface="Arial" panose="020B0604020202020204" pitchFamily="34" charset="0"/>
                <a:cs typeface="Arial" panose="020B0604020202020204" pitchFamily="34" charset="0"/>
              </a:rPr>
              <a:t>awareness</a:t>
            </a:r>
            <a:r>
              <a:rPr lang="en-US" dirty="0">
                <a:solidFill>
                  <a:srgbClr val="002060"/>
                </a:solidFill>
                <a:latin typeface="Arial" panose="020B0604020202020204" pitchFamily="34" charset="0"/>
                <a:cs typeface="Arial" panose="020B0604020202020204" pitchFamily="34" charset="0"/>
              </a:rPr>
              <a:t> on the </a:t>
            </a:r>
            <a:r>
              <a:rPr lang="en-US" b="1" dirty="0">
                <a:solidFill>
                  <a:srgbClr val="002060"/>
                </a:solidFill>
                <a:latin typeface="Arial" panose="020B0604020202020204" pitchFamily="34" charset="0"/>
                <a:cs typeface="Arial" panose="020B0604020202020204" pitchFamily="34" charset="0"/>
              </a:rPr>
              <a:t>risk related</a:t>
            </a:r>
          </a:p>
          <a:p>
            <a:pPr algn="just">
              <a:lnSpc>
                <a:spcPct val="150000"/>
              </a:lnSpc>
              <a:buFont typeface="Courier New" panose="02070309020205020404" pitchFamily="49" charset="0"/>
              <a:buChar char="o"/>
            </a:pPr>
            <a:r>
              <a:rPr lang="en-US" b="1" dirty="0">
                <a:solidFill>
                  <a:srgbClr val="002060"/>
                </a:solidFill>
                <a:latin typeface="Arial" panose="020B0604020202020204" pitchFamily="34" charset="0"/>
                <a:cs typeface="Arial" panose="020B0604020202020204" pitchFamily="34" charset="0"/>
              </a:rPr>
              <a:t>Explaining </a:t>
            </a:r>
            <a:r>
              <a:rPr lang="en-US" dirty="0">
                <a:solidFill>
                  <a:srgbClr val="002060"/>
                </a:solidFill>
                <a:latin typeface="Arial" panose="020B0604020202020204" pitchFamily="34" charset="0"/>
                <a:cs typeface="Arial" panose="020B0604020202020204" pitchFamily="34" charset="0"/>
              </a:rPr>
              <a:t>the</a:t>
            </a:r>
            <a:r>
              <a:rPr lang="en-US" b="1" dirty="0">
                <a:solidFill>
                  <a:srgbClr val="002060"/>
                </a:solidFill>
                <a:latin typeface="Arial" panose="020B0604020202020204" pitchFamily="34" charset="0"/>
                <a:cs typeface="Arial" panose="020B0604020202020204" pitchFamily="34" charset="0"/>
              </a:rPr>
              <a:t> technology </a:t>
            </a:r>
            <a:r>
              <a:rPr lang="en-US" dirty="0">
                <a:solidFill>
                  <a:srgbClr val="002060"/>
                </a:solidFill>
                <a:latin typeface="Arial" panose="020B0604020202020204" pitchFamily="34" charset="0"/>
                <a:cs typeface="Arial" panose="020B0604020202020204" pitchFamily="34" charset="0"/>
              </a:rPr>
              <a:t>to pilots</a:t>
            </a:r>
          </a:p>
          <a:p>
            <a:pPr algn="just">
              <a:lnSpc>
                <a:spcPct val="150000"/>
              </a:lnSpc>
              <a:buFont typeface="Courier New" panose="02070309020205020404" pitchFamily="49" charset="0"/>
              <a:buChar char="o"/>
            </a:pPr>
            <a:r>
              <a:rPr lang="en-US" b="1" dirty="0">
                <a:solidFill>
                  <a:srgbClr val="002060"/>
                </a:solidFill>
                <a:latin typeface="Arial" panose="020B0604020202020204" pitchFamily="34" charset="0"/>
                <a:cs typeface="Arial" panose="020B0604020202020204" pitchFamily="34" charset="0"/>
              </a:rPr>
              <a:t>Suggest </a:t>
            </a:r>
            <a:r>
              <a:rPr lang="en-US" dirty="0">
                <a:solidFill>
                  <a:srgbClr val="002060"/>
                </a:solidFill>
                <a:latin typeface="Arial" panose="020B0604020202020204" pitchFamily="34" charset="0"/>
                <a:cs typeface="Arial" panose="020B0604020202020204" pitchFamily="34" charset="0"/>
              </a:rPr>
              <a:t>some </a:t>
            </a:r>
            <a:r>
              <a:rPr lang="en-US" b="1" dirty="0">
                <a:solidFill>
                  <a:srgbClr val="002060"/>
                </a:solidFill>
                <a:latin typeface="Arial" panose="020B0604020202020204" pitchFamily="34" charset="0"/>
                <a:cs typeface="Arial" panose="020B0604020202020204" pitchFamily="34" charset="0"/>
              </a:rPr>
              <a:t>countermeasures</a:t>
            </a:r>
          </a:p>
        </p:txBody>
      </p:sp>
      <p:sp>
        <p:nvSpPr>
          <p:cNvPr id="6" name="Title 1">
            <a:extLst>
              <a:ext uri="{FF2B5EF4-FFF2-40B4-BE49-F238E27FC236}">
                <a16:creationId xmlns:a16="http://schemas.microsoft.com/office/drawing/2014/main" id="{B3CF47F0-94AF-D544-9019-41AFB17A7F13}"/>
              </a:ext>
            </a:extLst>
          </p:cNvPr>
          <p:cNvSpPr txBox="1">
            <a:spLocks/>
          </p:cNvSpPr>
          <p:nvPr/>
        </p:nvSpPr>
        <p:spPr>
          <a:xfrm>
            <a:off x="1246396" y="1045468"/>
            <a:ext cx="6727825" cy="6397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2060"/>
                </a:solidFill>
                <a:latin typeface="Arial" panose="020B0604020202020204" pitchFamily="34" charset="0"/>
                <a:cs typeface="Arial" panose="020B0604020202020204" pitchFamily="34" charset="0"/>
              </a:rPr>
              <a:t>Jamming &amp; Spoofing</a:t>
            </a:r>
          </a:p>
        </p:txBody>
      </p:sp>
      <p:sp>
        <p:nvSpPr>
          <p:cNvPr id="7" name="Title 1">
            <a:extLst>
              <a:ext uri="{FF2B5EF4-FFF2-40B4-BE49-F238E27FC236}">
                <a16:creationId xmlns:a16="http://schemas.microsoft.com/office/drawing/2014/main" id="{1CB4348E-C35A-2C4E-A54F-71C254E1049E}"/>
              </a:ext>
            </a:extLst>
          </p:cNvPr>
          <p:cNvSpPr txBox="1">
            <a:spLocks/>
          </p:cNvSpPr>
          <p:nvPr/>
        </p:nvSpPr>
        <p:spPr>
          <a:xfrm>
            <a:off x="0" y="114300"/>
            <a:ext cx="7707086" cy="559451"/>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solidFill>
                <a:latin typeface="Arial" panose="020B0604020202020204" pitchFamily="34" charset="0"/>
                <a:cs typeface="Arial" panose="020B0604020202020204" pitchFamily="34" charset="0"/>
              </a:rPr>
              <a:t>Pilot Operational Perspective on AI and Cyber Security</a:t>
            </a:r>
          </a:p>
        </p:txBody>
      </p:sp>
    </p:spTree>
    <p:extLst>
      <p:ext uri="{BB962C8B-B14F-4D97-AF65-F5344CB8AC3E}">
        <p14:creationId xmlns:p14="http://schemas.microsoft.com/office/powerpoint/2010/main" val="209100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dissolv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dissolve">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49C413-5E70-4B17-53FD-D7EEB5138CE4}"/>
              </a:ext>
            </a:extLst>
          </p:cNvPr>
          <p:cNvSpPr>
            <a:spLocks noGrp="1"/>
          </p:cNvSpPr>
          <p:nvPr>
            <p:ph type="title" idx="4294967295"/>
          </p:nvPr>
        </p:nvSpPr>
        <p:spPr>
          <a:xfrm>
            <a:off x="0" y="274638"/>
            <a:ext cx="8229600" cy="1455737"/>
          </a:xfrm>
          <a:prstGeom prst="rect">
            <a:avLst/>
          </a:prstGeom>
        </p:spPr>
        <p:txBody>
          <a:bodyPr/>
          <a:lstStyle/>
          <a:p>
            <a:r>
              <a:rPr lang="en-US" dirty="0"/>
              <a:t>A Pilot Operational Perspective</a:t>
            </a:r>
            <a:br>
              <a:rPr lang="en-US" dirty="0"/>
            </a:br>
            <a:r>
              <a:rPr lang="en-US" b="1" dirty="0">
                <a:solidFill>
                  <a:srgbClr val="FF0000"/>
                </a:solidFill>
              </a:rPr>
              <a:t>Jamming &amp; Spoofing</a:t>
            </a:r>
            <a:endParaRPr lang="en-US" b="1" dirty="0">
              <a:solidFill>
                <a:srgbClr val="0070C0"/>
              </a:solidFill>
            </a:endParaRPr>
          </a:p>
        </p:txBody>
      </p:sp>
      <p:pic>
        <p:nvPicPr>
          <p:cNvPr id="4" name="Segnaposto contenuto 3" descr="Immagine che contiene testo, Rettangolo, modello, linea&#10;&#10;Descrizione generata automaticamente">
            <a:extLst>
              <a:ext uri="{FF2B5EF4-FFF2-40B4-BE49-F238E27FC236}">
                <a16:creationId xmlns:a16="http://schemas.microsoft.com/office/drawing/2014/main" id="{A37689A7-634F-216B-7D7D-62099B2B449A}"/>
              </a:ext>
            </a:extLst>
          </p:cNvPr>
          <p:cNvPicPr>
            <a:picLocks noGrp="1" noChangeAspect="1"/>
          </p:cNvPicPr>
          <p:nvPr>
            <p:ph idx="4294967295"/>
          </p:nvPr>
        </p:nvPicPr>
        <p:blipFill rotWithShape="1">
          <a:blip r:embed="rId3">
            <a:alphaModFix amt="13000"/>
          </a:blip>
          <a:srcRect/>
          <a:stretch/>
        </p:blipFill>
        <p:spPr>
          <a:xfrm>
            <a:off x="1408113" y="1433513"/>
            <a:ext cx="7735887" cy="4837112"/>
          </a:xfrm>
          <a:prstGeom prst="rect">
            <a:avLst/>
          </a:prstGeom>
        </p:spPr>
      </p:pic>
      <p:pic>
        <p:nvPicPr>
          <p:cNvPr id="6" name="Immagine 5">
            <a:extLst>
              <a:ext uri="{FF2B5EF4-FFF2-40B4-BE49-F238E27FC236}">
                <a16:creationId xmlns:a16="http://schemas.microsoft.com/office/drawing/2014/main" id="{9E5818E6-F492-EBFC-0D5F-EC37CFA14215}"/>
              </a:ext>
            </a:extLst>
          </p:cNvPr>
          <p:cNvPicPr>
            <a:picLocks noChangeAspect="1"/>
          </p:cNvPicPr>
          <p:nvPr/>
        </p:nvPicPr>
        <p:blipFill rotWithShape="1">
          <a:blip r:embed="rId4"/>
          <a:srcRect r="66346" b="-16713"/>
          <a:stretch/>
        </p:blipFill>
        <p:spPr>
          <a:xfrm>
            <a:off x="4572000" y="6175395"/>
            <a:ext cx="1230923" cy="652194"/>
          </a:xfrm>
          <a:prstGeom prst="rect">
            <a:avLst/>
          </a:prstGeom>
        </p:spPr>
      </p:pic>
      <p:pic>
        <p:nvPicPr>
          <p:cNvPr id="16" name="Immagine 15" descr="Immagine che contiene testo, Carattere, schermata, logo&#10;&#10;Descrizione generata automaticamente">
            <a:extLst>
              <a:ext uri="{FF2B5EF4-FFF2-40B4-BE49-F238E27FC236}">
                <a16:creationId xmlns:a16="http://schemas.microsoft.com/office/drawing/2014/main" id="{5320292C-BCCF-BC9C-649E-D3F075C95473}"/>
              </a:ext>
            </a:extLst>
          </p:cNvPr>
          <p:cNvPicPr>
            <a:picLocks noChangeAspect="1"/>
          </p:cNvPicPr>
          <p:nvPr/>
        </p:nvPicPr>
        <p:blipFill>
          <a:blip r:embed="rId5"/>
          <a:stretch>
            <a:fillRect/>
          </a:stretch>
        </p:blipFill>
        <p:spPr>
          <a:xfrm>
            <a:off x="7590674" y="6175395"/>
            <a:ext cx="1096126" cy="652195"/>
          </a:xfrm>
          <a:prstGeom prst="rect">
            <a:avLst/>
          </a:prstGeom>
        </p:spPr>
      </p:pic>
      <p:sp>
        <p:nvSpPr>
          <p:cNvPr id="5" name="CasellaDiTesto 4">
            <a:extLst>
              <a:ext uri="{FF2B5EF4-FFF2-40B4-BE49-F238E27FC236}">
                <a16:creationId xmlns:a16="http://schemas.microsoft.com/office/drawing/2014/main" id="{5F2110E7-D11A-65C1-70C9-D4A582DA7867}"/>
              </a:ext>
            </a:extLst>
          </p:cNvPr>
          <p:cNvSpPr txBox="1"/>
          <p:nvPr/>
        </p:nvSpPr>
        <p:spPr>
          <a:xfrm>
            <a:off x="946051" y="1989655"/>
            <a:ext cx="7251895" cy="3785652"/>
          </a:xfrm>
          <a:prstGeom prst="rect">
            <a:avLst/>
          </a:prstGeom>
          <a:noFill/>
        </p:spPr>
        <p:txBody>
          <a:bodyPr wrap="square" rtlCol="0">
            <a:spAutoFit/>
          </a:bodyPr>
          <a:lstStyle/>
          <a:p>
            <a:r>
              <a:rPr lang="de-DE" sz="2000" i="1" dirty="0">
                <a:solidFill>
                  <a:srgbClr val="FF0000"/>
                </a:solidFill>
                <a:effectLst/>
              </a:rPr>
              <a:t>In </a:t>
            </a:r>
            <a:r>
              <a:rPr lang="de-DE" sz="2000" i="1" dirty="0" err="1">
                <a:solidFill>
                  <a:srgbClr val="FF0000"/>
                </a:solidFill>
                <a:effectLst/>
              </a:rPr>
              <a:t>many</a:t>
            </a:r>
            <a:r>
              <a:rPr lang="de-DE" sz="2000" i="1" dirty="0">
                <a:solidFill>
                  <a:srgbClr val="FF0000"/>
                </a:solidFill>
                <a:effectLst/>
              </a:rPr>
              <a:t> </a:t>
            </a:r>
            <a:r>
              <a:rPr lang="de-DE" sz="2000" i="1" dirty="0" err="1">
                <a:solidFill>
                  <a:srgbClr val="FF0000"/>
                </a:solidFill>
                <a:effectLst/>
              </a:rPr>
              <a:t>aircraft</a:t>
            </a:r>
            <a:r>
              <a:rPr lang="de-DE" sz="2000" i="1" dirty="0">
                <a:solidFill>
                  <a:srgbClr val="FF0000"/>
                </a:solidFill>
                <a:effectLst/>
              </a:rPr>
              <a:t> </a:t>
            </a:r>
            <a:r>
              <a:rPr lang="de-DE" sz="2000" i="1" dirty="0" err="1">
                <a:solidFill>
                  <a:srgbClr val="FF0000"/>
                </a:solidFill>
                <a:effectLst/>
              </a:rPr>
              <a:t>avionics</a:t>
            </a:r>
            <a:r>
              <a:rPr lang="de-DE" sz="2000" i="1" dirty="0">
                <a:solidFill>
                  <a:srgbClr val="FF0000"/>
                </a:solidFill>
                <a:effectLst/>
              </a:rPr>
              <a:t> </a:t>
            </a:r>
            <a:r>
              <a:rPr lang="de-DE" sz="2000" i="1" dirty="0" err="1">
                <a:solidFill>
                  <a:srgbClr val="FF0000"/>
                </a:solidFill>
                <a:effectLst/>
              </a:rPr>
              <a:t>architectures</a:t>
            </a:r>
            <a:r>
              <a:rPr lang="de-DE" sz="2000" i="1" dirty="0">
                <a:solidFill>
                  <a:srgbClr val="FF0000"/>
                </a:solidFill>
                <a:effectLst/>
              </a:rPr>
              <a:t>, </a:t>
            </a:r>
            <a:r>
              <a:rPr lang="de-DE" sz="2000" i="1" dirty="0" err="1">
                <a:solidFill>
                  <a:srgbClr val="FF0000"/>
                </a:solidFill>
                <a:effectLst/>
              </a:rPr>
              <a:t>the</a:t>
            </a:r>
            <a:r>
              <a:rPr lang="de-DE" sz="2000" i="1" dirty="0">
                <a:solidFill>
                  <a:srgbClr val="FF0000"/>
                </a:solidFill>
                <a:effectLst/>
              </a:rPr>
              <a:t> FMS </a:t>
            </a:r>
            <a:r>
              <a:rPr lang="de-DE" sz="2000" i="1" dirty="0" err="1">
                <a:solidFill>
                  <a:srgbClr val="FF0000"/>
                </a:solidFill>
                <a:effectLst/>
              </a:rPr>
              <a:t>position</a:t>
            </a:r>
            <a:r>
              <a:rPr lang="de-DE" sz="2000" i="1" dirty="0">
                <a:solidFill>
                  <a:srgbClr val="FF0000"/>
                </a:solidFill>
                <a:effectLst/>
              </a:rPr>
              <a:t> </a:t>
            </a:r>
            <a:r>
              <a:rPr lang="de-DE" sz="2000" i="1" dirty="0" err="1">
                <a:solidFill>
                  <a:srgbClr val="FF0000"/>
                </a:solidFill>
                <a:effectLst/>
              </a:rPr>
              <a:t>utilizes</a:t>
            </a:r>
            <a:r>
              <a:rPr lang="de-DE" sz="2000" i="1" dirty="0">
                <a:solidFill>
                  <a:srgbClr val="FF0000"/>
                </a:solidFill>
                <a:effectLst/>
              </a:rPr>
              <a:t> </a:t>
            </a:r>
            <a:r>
              <a:rPr lang="de-DE" sz="2000" i="1" dirty="0" err="1">
                <a:solidFill>
                  <a:srgbClr val="FF0000"/>
                </a:solidFill>
                <a:effectLst/>
              </a:rPr>
              <a:t>both</a:t>
            </a:r>
            <a:r>
              <a:rPr lang="de-DE" sz="2000" i="1" dirty="0">
                <a:solidFill>
                  <a:srgbClr val="FF0000"/>
                </a:solidFill>
                <a:effectLst/>
              </a:rPr>
              <a:t> </a:t>
            </a:r>
            <a:r>
              <a:rPr lang="de-DE" sz="2000" i="1" dirty="0" err="1">
                <a:solidFill>
                  <a:srgbClr val="FF0000"/>
                </a:solidFill>
                <a:effectLst/>
              </a:rPr>
              <a:t>the</a:t>
            </a:r>
            <a:r>
              <a:rPr lang="de-DE" sz="2000" i="1" dirty="0">
                <a:solidFill>
                  <a:srgbClr val="FF0000"/>
                </a:solidFill>
                <a:effectLst/>
              </a:rPr>
              <a:t> IRS and GPS </a:t>
            </a:r>
            <a:r>
              <a:rPr lang="de-DE" sz="2000" i="1" dirty="0" err="1">
                <a:solidFill>
                  <a:srgbClr val="FF0000"/>
                </a:solidFill>
                <a:effectLst/>
              </a:rPr>
              <a:t>to</a:t>
            </a:r>
            <a:r>
              <a:rPr lang="de-DE" sz="2000" i="1" dirty="0">
                <a:solidFill>
                  <a:srgbClr val="FF0000"/>
                </a:solidFill>
                <a:effectLst/>
              </a:rPr>
              <a:t> </a:t>
            </a:r>
            <a:r>
              <a:rPr lang="de-DE" sz="2000" i="1" dirty="0" err="1">
                <a:solidFill>
                  <a:srgbClr val="FF0000"/>
                </a:solidFill>
                <a:effectLst/>
              </a:rPr>
              <a:t>ensure</a:t>
            </a:r>
            <a:r>
              <a:rPr lang="de-DE" sz="2000" i="1" dirty="0">
                <a:solidFill>
                  <a:srgbClr val="FF0000"/>
                </a:solidFill>
                <a:effectLst/>
              </a:rPr>
              <a:t> </a:t>
            </a:r>
            <a:r>
              <a:rPr lang="de-DE" sz="2000" i="1" dirty="0" err="1">
                <a:solidFill>
                  <a:srgbClr val="FF0000"/>
                </a:solidFill>
                <a:effectLst/>
              </a:rPr>
              <a:t>the</a:t>
            </a:r>
            <a:r>
              <a:rPr lang="de-DE" sz="2000" i="1" dirty="0">
                <a:solidFill>
                  <a:srgbClr val="FF0000"/>
                </a:solidFill>
                <a:effectLst/>
              </a:rPr>
              <a:t> </a:t>
            </a:r>
            <a:r>
              <a:rPr lang="de-DE" sz="2000" i="1" dirty="0" err="1">
                <a:solidFill>
                  <a:srgbClr val="FF0000"/>
                </a:solidFill>
                <a:effectLst/>
              </a:rPr>
              <a:t>highest</a:t>
            </a:r>
            <a:r>
              <a:rPr lang="de-DE" sz="2000" i="1" dirty="0">
                <a:solidFill>
                  <a:srgbClr val="FF0000"/>
                </a:solidFill>
                <a:effectLst/>
              </a:rPr>
              <a:t> </a:t>
            </a:r>
            <a:r>
              <a:rPr lang="de-DE" sz="2000" i="1" dirty="0" err="1">
                <a:solidFill>
                  <a:srgbClr val="FF0000"/>
                </a:solidFill>
                <a:effectLst/>
              </a:rPr>
              <a:t>accuracy</a:t>
            </a:r>
            <a:r>
              <a:rPr lang="de-DE" sz="2000" i="1" dirty="0">
                <a:solidFill>
                  <a:srgbClr val="FF0000"/>
                </a:solidFill>
                <a:effectLst/>
              </a:rPr>
              <a:t>. </a:t>
            </a:r>
            <a:r>
              <a:rPr lang="de-DE" sz="2000" i="1" dirty="0" err="1">
                <a:solidFill>
                  <a:srgbClr val="FF0000"/>
                </a:solidFill>
                <a:effectLst/>
              </a:rPr>
              <a:t>Losing</a:t>
            </a:r>
            <a:r>
              <a:rPr lang="de-DE" sz="2000" i="1" dirty="0">
                <a:solidFill>
                  <a:srgbClr val="FF0000"/>
                </a:solidFill>
                <a:effectLst/>
              </a:rPr>
              <a:t> </a:t>
            </a:r>
            <a:r>
              <a:rPr lang="de-DE" sz="2000" i="1" dirty="0" err="1">
                <a:solidFill>
                  <a:srgbClr val="FF0000"/>
                </a:solidFill>
                <a:effectLst/>
              </a:rPr>
              <a:t>the</a:t>
            </a:r>
            <a:r>
              <a:rPr lang="de-DE" sz="2000" i="1" dirty="0">
                <a:solidFill>
                  <a:srgbClr val="FF0000"/>
                </a:solidFill>
                <a:effectLst/>
              </a:rPr>
              <a:t> GPS </a:t>
            </a:r>
            <a:r>
              <a:rPr lang="de-DE" sz="2000" i="1" dirty="0" err="1">
                <a:solidFill>
                  <a:srgbClr val="FF0000"/>
                </a:solidFill>
                <a:effectLst/>
              </a:rPr>
              <a:t>signal</a:t>
            </a:r>
            <a:r>
              <a:rPr lang="de-DE" sz="2000" i="1" dirty="0">
                <a:solidFill>
                  <a:srgbClr val="FF0000"/>
                </a:solidFill>
                <a:effectLst/>
              </a:rPr>
              <a:t>, </a:t>
            </a:r>
            <a:r>
              <a:rPr lang="de-DE" sz="2000" i="1" dirty="0" err="1">
                <a:solidFill>
                  <a:srgbClr val="FF0000"/>
                </a:solidFill>
                <a:effectLst/>
              </a:rPr>
              <a:t>the</a:t>
            </a:r>
            <a:r>
              <a:rPr lang="de-DE" sz="2000" i="1" dirty="0">
                <a:solidFill>
                  <a:srgbClr val="FF0000"/>
                </a:solidFill>
                <a:effectLst/>
              </a:rPr>
              <a:t> FMS </a:t>
            </a:r>
            <a:r>
              <a:rPr lang="de-DE" sz="2000" i="1" dirty="0" err="1">
                <a:solidFill>
                  <a:srgbClr val="FF0000"/>
                </a:solidFill>
                <a:effectLst/>
              </a:rPr>
              <a:t>would</a:t>
            </a:r>
            <a:r>
              <a:rPr lang="de-DE" sz="2000" i="1" dirty="0">
                <a:solidFill>
                  <a:srgbClr val="FF0000"/>
                </a:solidFill>
                <a:effectLst/>
              </a:rPr>
              <a:t> </a:t>
            </a:r>
            <a:r>
              <a:rPr lang="de-DE" sz="2000" i="1" dirty="0" err="1">
                <a:solidFill>
                  <a:srgbClr val="FF0000"/>
                </a:solidFill>
                <a:effectLst/>
              </a:rPr>
              <a:t>continue</a:t>
            </a:r>
            <a:r>
              <a:rPr lang="de-DE" sz="2000" i="1" dirty="0">
                <a:solidFill>
                  <a:srgbClr val="FF0000"/>
                </a:solidFill>
                <a:effectLst/>
              </a:rPr>
              <a:t> </a:t>
            </a:r>
            <a:r>
              <a:rPr lang="de-DE" sz="2000" i="1" dirty="0" err="1">
                <a:solidFill>
                  <a:srgbClr val="FF0000"/>
                </a:solidFill>
                <a:effectLst/>
              </a:rPr>
              <a:t>to</a:t>
            </a:r>
            <a:r>
              <a:rPr lang="de-DE" sz="2000" i="1" dirty="0">
                <a:solidFill>
                  <a:srgbClr val="FF0000"/>
                </a:solidFill>
                <a:effectLst/>
              </a:rPr>
              <a:t> </a:t>
            </a:r>
            <a:r>
              <a:rPr lang="de-DE" sz="2000" i="1" dirty="0" err="1">
                <a:solidFill>
                  <a:srgbClr val="FF0000"/>
                </a:solidFill>
                <a:effectLst/>
              </a:rPr>
              <a:t>use</a:t>
            </a:r>
            <a:r>
              <a:rPr lang="de-DE" sz="2000" i="1" dirty="0">
                <a:solidFill>
                  <a:srgbClr val="FF0000"/>
                </a:solidFill>
                <a:effectLst/>
              </a:rPr>
              <a:t> </a:t>
            </a:r>
            <a:r>
              <a:rPr lang="de-DE" sz="2000" i="1" dirty="0" err="1">
                <a:solidFill>
                  <a:srgbClr val="FF0000"/>
                </a:solidFill>
                <a:effectLst/>
              </a:rPr>
              <a:t>the</a:t>
            </a:r>
            <a:r>
              <a:rPr lang="de-DE" sz="2000" i="1" dirty="0">
                <a:solidFill>
                  <a:srgbClr val="FF0000"/>
                </a:solidFill>
                <a:effectLst/>
              </a:rPr>
              <a:t> IRS and </a:t>
            </a:r>
            <a:r>
              <a:rPr lang="de-DE" sz="2000" i="1" dirty="0" err="1">
                <a:solidFill>
                  <a:srgbClr val="FF0000"/>
                </a:solidFill>
                <a:effectLst/>
              </a:rPr>
              <a:t>its</a:t>
            </a:r>
            <a:r>
              <a:rPr lang="de-DE" sz="2000" i="1" dirty="0">
                <a:solidFill>
                  <a:srgbClr val="FF0000"/>
                </a:solidFill>
                <a:effectLst/>
              </a:rPr>
              <a:t> last </a:t>
            </a:r>
            <a:r>
              <a:rPr lang="de-DE" sz="2000" i="1" dirty="0" err="1">
                <a:solidFill>
                  <a:srgbClr val="FF0000"/>
                </a:solidFill>
                <a:effectLst/>
              </a:rPr>
              <a:t>known</a:t>
            </a:r>
            <a:r>
              <a:rPr lang="de-DE" sz="2000" i="1" dirty="0">
                <a:solidFill>
                  <a:srgbClr val="FF0000"/>
                </a:solidFill>
                <a:effectLst/>
              </a:rPr>
              <a:t> </a:t>
            </a:r>
            <a:r>
              <a:rPr lang="de-DE" sz="2000" i="1" dirty="0" err="1">
                <a:solidFill>
                  <a:srgbClr val="FF0000"/>
                </a:solidFill>
                <a:effectLst/>
              </a:rPr>
              <a:t>position</a:t>
            </a:r>
            <a:r>
              <a:rPr lang="de-DE" sz="2000" i="1" dirty="0">
                <a:solidFill>
                  <a:srgbClr val="FF0000"/>
                </a:solidFill>
                <a:effectLst/>
              </a:rPr>
              <a:t>. </a:t>
            </a:r>
            <a:r>
              <a:rPr lang="de-DE" sz="2000" i="1" dirty="0" err="1">
                <a:solidFill>
                  <a:srgbClr val="FF0000"/>
                </a:solidFill>
                <a:effectLst/>
              </a:rPr>
              <a:t>When</a:t>
            </a:r>
            <a:r>
              <a:rPr lang="de-DE" sz="2000" i="1" dirty="0">
                <a:solidFill>
                  <a:srgbClr val="FF0000"/>
                </a:solidFill>
                <a:effectLst/>
              </a:rPr>
              <a:t> in </a:t>
            </a:r>
            <a:r>
              <a:rPr lang="de-DE" sz="2000" i="1" dirty="0" err="1">
                <a:solidFill>
                  <a:srgbClr val="FF0000"/>
                </a:solidFill>
                <a:effectLst/>
              </a:rPr>
              <a:t>range</a:t>
            </a:r>
            <a:r>
              <a:rPr lang="de-DE" sz="2000" i="1" dirty="0">
                <a:solidFill>
                  <a:srgbClr val="FF0000"/>
                </a:solidFill>
                <a:effectLst/>
              </a:rPr>
              <a:t> </a:t>
            </a:r>
            <a:r>
              <a:rPr lang="de-DE" sz="2000" i="1" dirty="0" err="1">
                <a:solidFill>
                  <a:srgbClr val="FF0000"/>
                </a:solidFill>
                <a:effectLst/>
              </a:rPr>
              <a:t>of</a:t>
            </a:r>
            <a:r>
              <a:rPr lang="de-DE" sz="2000" i="1" dirty="0">
                <a:solidFill>
                  <a:srgbClr val="FF0000"/>
                </a:solidFill>
                <a:effectLst/>
              </a:rPr>
              <a:t> </a:t>
            </a:r>
            <a:r>
              <a:rPr lang="de-DE" sz="2000" i="1" dirty="0" err="1">
                <a:solidFill>
                  <a:srgbClr val="FF0000"/>
                </a:solidFill>
                <a:effectLst/>
              </a:rPr>
              <a:t>radio</a:t>
            </a:r>
            <a:r>
              <a:rPr lang="de-DE" sz="2000" i="1" dirty="0">
                <a:solidFill>
                  <a:srgbClr val="FF0000"/>
                </a:solidFill>
                <a:effectLst/>
              </a:rPr>
              <a:t> </a:t>
            </a:r>
            <a:r>
              <a:rPr lang="de-DE" sz="2000" i="1" dirty="0" err="1">
                <a:solidFill>
                  <a:srgbClr val="FF0000"/>
                </a:solidFill>
                <a:effectLst/>
              </a:rPr>
              <a:t>navigation</a:t>
            </a:r>
            <a:r>
              <a:rPr lang="de-DE" sz="2000" i="1" dirty="0">
                <a:solidFill>
                  <a:srgbClr val="FF0000"/>
                </a:solidFill>
                <a:effectLst/>
              </a:rPr>
              <a:t> </a:t>
            </a:r>
            <a:r>
              <a:rPr lang="de-DE" sz="2000" i="1" dirty="0" err="1">
                <a:solidFill>
                  <a:srgbClr val="FF0000"/>
                </a:solidFill>
                <a:effectLst/>
              </a:rPr>
              <a:t>devices</a:t>
            </a:r>
            <a:r>
              <a:rPr lang="de-DE" sz="2000" i="1" dirty="0">
                <a:solidFill>
                  <a:srgbClr val="FF0000"/>
                </a:solidFill>
                <a:effectLst/>
              </a:rPr>
              <a:t> (e.g. VOR, DME), </a:t>
            </a:r>
            <a:r>
              <a:rPr lang="de-DE" sz="2000" i="1" dirty="0" err="1">
                <a:solidFill>
                  <a:srgbClr val="FF0000"/>
                </a:solidFill>
                <a:effectLst/>
              </a:rPr>
              <a:t>it</a:t>
            </a:r>
            <a:r>
              <a:rPr lang="de-DE" sz="2000" i="1" dirty="0">
                <a:solidFill>
                  <a:srgbClr val="FF0000"/>
                </a:solidFill>
                <a:effectLst/>
              </a:rPr>
              <a:t> </a:t>
            </a:r>
            <a:r>
              <a:rPr lang="de-DE" sz="2000" i="1" dirty="0" err="1">
                <a:solidFill>
                  <a:srgbClr val="FF0000"/>
                </a:solidFill>
                <a:effectLst/>
              </a:rPr>
              <a:t>would</a:t>
            </a:r>
            <a:r>
              <a:rPr lang="de-DE" sz="2000" i="1" dirty="0">
                <a:solidFill>
                  <a:srgbClr val="FF0000"/>
                </a:solidFill>
                <a:effectLst/>
              </a:rPr>
              <a:t> </a:t>
            </a:r>
            <a:r>
              <a:rPr lang="de-DE" sz="2000" i="1" dirty="0" err="1">
                <a:solidFill>
                  <a:srgbClr val="FF0000"/>
                </a:solidFill>
                <a:effectLst/>
              </a:rPr>
              <a:t>utilize</a:t>
            </a:r>
            <a:r>
              <a:rPr lang="de-DE" sz="2000" i="1" dirty="0">
                <a:solidFill>
                  <a:srgbClr val="FF0000"/>
                </a:solidFill>
                <a:effectLst/>
              </a:rPr>
              <a:t> </a:t>
            </a:r>
            <a:r>
              <a:rPr lang="de-DE" sz="2000" i="1" dirty="0" err="1">
                <a:solidFill>
                  <a:srgbClr val="FF0000"/>
                </a:solidFill>
                <a:effectLst/>
              </a:rPr>
              <a:t>these</a:t>
            </a:r>
            <a:r>
              <a:rPr lang="de-DE" sz="2000" i="1" dirty="0">
                <a:solidFill>
                  <a:srgbClr val="FF0000"/>
                </a:solidFill>
                <a:effectLst/>
              </a:rPr>
              <a:t> </a:t>
            </a:r>
            <a:r>
              <a:rPr lang="de-DE" sz="2000" i="1" dirty="0" err="1">
                <a:solidFill>
                  <a:srgbClr val="FF0000"/>
                </a:solidFill>
                <a:effectLst/>
              </a:rPr>
              <a:t>to</a:t>
            </a:r>
            <a:r>
              <a:rPr lang="de-DE" sz="2000" i="1" dirty="0">
                <a:solidFill>
                  <a:srgbClr val="FF0000"/>
                </a:solidFill>
                <a:effectLst/>
              </a:rPr>
              <a:t> </a:t>
            </a:r>
            <a:r>
              <a:rPr lang="de-DE" sz="2000" i="1" dirty="0" err="1">
                <a:solidFill>
                  <a:srgbClr val="FF0000"/>
                </a:solidFill>
                <a:effectLst/>
              </a:rPr>
              <a:t>enhance</a:t>
            </a:r>
            <a:r>
              <a:rPr lang="de-DE" sz="2000" i="1" dirty="0">
                <a:solidFill>
                  <a:srgbClr val="FF0000"/>
                </a:solidFill>
                <a:effectLst/>
              </a:rPr>
              <a:t> </a:t>
            </a:r>
            <a:r>
              <a:rPr lang="de-DE" sz="2000" i="1" dirty="0" err="1">
                <a:solidFill>
                  <a:srgbClr val="FF0000"/>
                </a:solidFill>
                <a:effectLst/>
              </a:rPr>
              <a:t>the</a:t>
            </a:r>
            <a:r>
              <a:rPr lang="de-DE" sz="2000" i="1" dirty="0">
                <a:solidFill>
                  <a:srgbClr val="FF0000"/>
                </a:solidFill>
                <a:effectLst/>
              </a:rPr>
              <a:t> IRS </a:t>
            </a:r>
            <a:r>
              <a:rPr lang="de-DE" sz="2000" i="1" dirty="0" err="1">
                <a:solidFill>
                  <a:srgbClr val="FF0000"/>
                </a:solidFill>
                <a:effectLst/>
              </a:rPr>
              <a:t>location</a:t>
            </a:r>
            <a:r>
              <a:rPr lang="de-DE" sz="2000" i="1" dirty="0">
                <a:solidFill>
                  <a:srgbClr val="FF0000"/>
                </a:solidFill>
                <a:effectLst/>
              </a:rPr>
              <a:t>.</a:t>
            </a:r>
          </a:p>
          <a:p>
            <a:endParaRPr lang="de-DE" sz="2000" dirty="0">
              <a:solidFill>
                <a:srgbClr val="FF0000"/>
              </a:solidFill>
              <a:effectLst/>
            </a:endParaRPr>
          </a:p>
          <a:p>
            <a:r>
              <a:rPr lang="de-DE" sz="2000" i="1" dirty="0" err="1">
                <a:solidFill>
                  <a:srgbClr val="FF0000"/>
                </a:solidFill>
                <a:effectLst/>
              </a:rPr>
              <a:t>However</a:t>
            </a:r>
            <a:r>
              <a:rPr lang="de-DE" sz="2000" i="1" dirty="0">
                <a:solidFill>
                  <a:srgbClr val="FF0000"/>
                </a:solidFill>
                <a:effectLst/>
              </a:rPr>
              <a:t>, </a:t>
            </a:r>
            <a:r>
              <a:rPr lang="de-DE" sz="2000" i="1" dirty="0" err="1">
                <a:solidFill>
                  <a:srgbClr val="FF0000"/>
                </a:solidFill>
                <a:effectLst/>
              </a:rPr>
              <a:t>some</a:t>
            </a:r>
            <a:r>
              <a:rPr lang="de-DE" sz="2000" i="1" dirty="0">
                <a:solidFill>
                  <a:srgbClr val="FF0000"/>
                </a:solidFill>
                <a:effectLst/>
              </a:rPr>
              <a:t> </a:t>
            </a:r>
            <a:r>
              <a:rPr lang="de-DE" sz="2000" i="1" dirty="0" err="1">
                <a:solidFill>
                  <a:srgbClr val="FF0000"/>
                </a:solidFill>
                <a:effectLst/>
              </a:rPr>
              <a:t>avionics</a:t>
            </a:r>
            <a:r>
              <a:rPr lang="de-DE" sz="2000" i="1" dirty="0">
                <a:solidFill>
                  <a:srgbClr val="FF0000"/>
                </a:solidFill>
                <a:effectLst/>
              </a:rPr>
              <a:t> </a:t>
            </a:r>
            <a:r>
              <a:rPr lang="de-DE" sz="2000" i="1" dirty="0" err="1">
                <a:solidFill>
                  <a:srgbClr val="FF0000"/>
                </a:solidFill>
                <a:effectLst/>
              </a:rPr>
              <a:t>architectures</a:t>
            </a:r>
            <a:r>
              <a:rPr lang="de-DE" sz="2000" i="1" dirty="0">
                <a:solidFill>
                  <a:srgbClr val="FF0000"/>
                </a:solidFill>
                <a:effectLst/>
              </a:rPr>
              <a:t> </a:t>
            </a:r>
            <a:r>
              <a:rPr lang="de-DE" sz="2000" i="1" dirty="0" err="1">
                <a:solidFill>
                  <a:srgbClr val="FF0000"/>
                </a:solidFill>
                <a:effectLst/>
              </a:rPr>
              <a:t>feed</a:t>
            </a:r>
            <a:r>
              <a:rPr lang="de-DE" sz="2000" i="1" dirty="0">
                <a:solidFill>
                  <a:srgbClr val="FF0000"/>
                </a:solidFill>
                <a:effectLst/>
              </a:rPr>
              <a:t> </a:t>
            </a:r>
            <a:r>
              <a:rPr lang="de-DE" sz="2000" i="1" dirty="0" err="1">
                <a:solidFill>
                  <a:srgbClr val="FF0000"/>
                </a:solidFill>
                <a:effectLst/>
              </a:rPr>
              <a:t>the</a:t>
            </a:r>
            <a:r>
              <a:rPr lang="de-DE" sz="2000" i="1" dirty="0">
                <a:solidFill>
                  <a:srgbClr val="FF0000"/>
                </a:solidFill>
                <a:effectLst/>
              </a:rPr>
              <a:t> GPS </a:t>
            </a:r>
            <a:r>
              <a:rPr lang="de-DE" sz="2000" i="1" dirty="0" err="1">
                <a:solidFill>
                  <a:srgbClr val="FF0000"/>
                </a:solidFill>
                <a:effectLst/>
              </a:rPr>
              <a:t>position</a:t>
            </a:r>
            <a:r>
              <a:rPr lang="de-DE" sz="2000" i="1" dirty="0">
                <a:solidFill>
                  <a:srgbClr val="FF0000"/>
                </a:solidFill>
                <a:effectLst/>
              </a:rPr>
              <a:t> </a:t>
            </a:r>
            <a:r>
              <a:rPr lang="de-DE" sz="2000" i="1" dirty="0" err="1">
                <a:solidFill>
                  <a:srgbClr val="FF0000"/>
                </a:solidFill>
                <a:effectLst/>
              </a:rPr>
              <a:t>directly</a:t>
            </a:r>
            <a:r>
              <a:rPr lang="de-DE" sz="2000" i="1" dirty="0">
                <a:solidFill>
                  <a:srgbClr val="FF0000"/>
                </a:solidFill>
                <a:effectLst/>
              </a:rPr>
              <a:t> </a:t>
            </a:r>
            <a:r>
              <a:rPr lang="de-DE" sz="2000" i="1" dirty="0" err="1">
                <a:solidFill>
                  <a:srgbClr val="FF0000"/>
                </a:solidFill>
                <a:effectLst/>
              </a:rPr>
              <a:t>into</a:t>
            </a:r>
            <a:r>
              <a:rPr lang="de-DE" sz="2000" i="1" dirty="0">
                <a:solidFill>
                  <a:srgbClr val="FF0000"/>
                </a:solidFill>
                <a:effectLst/>
              </a:rPr>
              <a:t> </a:t>
            </a:r>
            <a:r>
              <a:rPr lang="de-DE" sz="2000" i="1" dirty="0" err="1">
                <a:solidFill>
                  <a:srgbClr val="FF0000"/>
                </a:solidFill>
                <a:effectLst/>
              </a:rPr>
              <a:t>position</a:t>
            </a:r>
            <a:r>
              <a:rPr lang="de-DE" sz="2000" i="1" dirty="0">
                <a:solidFill>
                  <a:srgbClr val="FF0000"/>
                </a:solidFill>
                <a:effectLst/>
              </a:rPr>
              <a:t> </a:t>
            </a:r>
            <a:r>
              <a:rPr lang="de-DE" sz="2000" i="1" dirty="0" err="1">
                <a:solidFill>
                  <a:srgbClr val="FF0000"/>
                </a:solidFill>
                <a:effectLst/>
              </a:rPr>
              <a:t>computation</a:t>
            </a:r>
            <a:r>
              <a:rPr lang="de-DE" sz="2000" i="1" dirty="0">
                <a:solidFill>
                  <a:srgbClr val="FF0000"/>
                </a:solidFill>
                <a:effectLst/>
              </a:rPr>
              <a:t>. This </a:t>
            </a:r>
            <a:r>
              <a:rPr lang="de-DE" sz="2000" i="1" dirty="0" err="1">
                <a:solidFill>
                  <a:srgbClr val="FF0000"/>
                </a:solidFill>
                <a:effectLst/>
              </a:rPr>
              <a:t>may</a:t>
            </a:r>
            <a:r>
              <a:rPr lang="de-DE" sz="2000" i="1" dirty="0">
                <a:solidFill>
                  <a:srgbClr val="FF0000"/>
                </a:solidFill>
                <a:effectLst/>
              </a:rPr>
              <a:t> </a:t>
            </a:r>
            <a:r>
              <a:rPr lang="de-DE" sz="2000" i="1" dirty="0" err="1">
                <a:solidFill>
                  <a:srgbClr val="FF0000"/>
                </a:solidFill>
                <a:effectLst/>
              </a:rPr>
              <a:t>result</a:t>
            </a:r>
            <a:r>
              <a:rPr lang="de-DE" sz="2000" i="1" dirty="0">
                <a:solidFill>
                  <a:srgbClr val="FF0000"/>
                </a:solidFill>
                <a:effectLst/>
              </a:rPr>
              <a:t> in </a:t>
            </a:r>
            <a:r>
              <a:rPr lang="de-DE" sz="2000" i="1" dirty="0" err="1">
                <a:solidFill>
                  <a:srgbClr val="FF0000"/>
                </a:solidFill>
                <a:effectLst/>
              </a:rPr>
              <a:t>discarding</a:t>
            </a:r>
            <a:r>
              <a:rPr lang="de-DE" sz="2000" i="1" dirty="0">
                <a:solidFill>
                  <a:srgbClr val="FF0000"/>
                </a:solidFill>
                <a:effectLst/>
              </a:rPr>
              <a:t> </a:t>
            </a:r>
            <a:r>
              <a:rPr lang="de-DE" sz="2000" i="1" dirty="0" err="1">
                <a:solidFill>
                  <a:srgbClr val="FF0000"/>
                </a:solidFill>
                <a:effectLst/>
              </a:rPr>
              <a:t>the</a:t>
            </a:r>
            <a:r>
              <a:rPr lang="de-DE" sz="2000" i="1" dirty="0">
                <a:solidFill>
                  <a:srgbClr val="FF0000"/>
                </a:solidFill>
                <a:effectLst/>
              </a:rPr>
              <a:t> IRS </a:t>
            </a:r>
            <a:r>
              <a:rPr lang="de-DE" sz="2000" i="1" dirty="0" err="1">
                <a:solidFill>
                  <a:srgbClr val="FF0000"/>
                </a:solidFill>
                <a:effectLst/>
              </a:rPr>
              <a:t>position</a:t>
            </a:r>
            <a:r>
              <a:rPr lang="de-DE" sz="2000" i="1" dirty="0">
                <a:solidFill>
                  <a:srgbClr val="FF0000"/>
                </a:solidFill>
                <a:effectLst/>
              </a:rPr>
              <a:t> </a:t>
            </a:r>
            <a:r>
              <a:rPr lang="de-DE" sz="2000" i="1" dirty="0" err="1">
                <a:solidFill>
                  <a:srgbClr val="FF0000"/>
                </a:solidFill>
                <a:effectLst/>
              </a:rPr>
              <a:t>for</a:t>
            </a:r>
            <a:r>
              <a:rPr lang="de-DE" sz="2000" i="1" dirty="0">
                <a:solidFill>
                  <a:srgbClr val="FF0000"/>
                </a:solidFill>
                <a:effectLst/>
              </a:rPr>
              <a:t> </a:t>
            </a:r>
            <a:r>
              <a:rPr lang="de-DE" sz="2000" i="1" dirty="0" err="1">
                <a:solidFill>
                  <a:srgbClr val="FF0000"/>
                </a:solidFill>
                <a:effectLst/>
              </a:rPr>
              <a:t>navigational</a:t>
            </a:r>
            <a:r>
              <a:rPr lang="de-DE" sz="2000" i="1" dirty="0">
                <a:solidFill>
                  <a:srgbClr val="FF0000"/>
                </a:solidFill>
                <a:effectLst/>
              </a:rPr>
              <a:t> </a:t>
            </a:r>
            <a:r>
              <a:rPr lang="de-DE" sz="2000" i="1" dirty="0" err="1">
                <a:solidFill>
                  <a:srgbClr val="FF0000"/>
                </a:solidFill>
                <a:effectLst/>
              </a:rPr>
              <a:t>purposes</a:t>
            </a:r>
            <a:r>
              <a:rPr lang="de-DE" sz="2000" i="1" dirty="0">
                <a:solidFill>
                  <a:srgbClr val="FF0000"/>
                </a:solidFill>
                <a:effectLst/>
              </a:rPr>
              <a:t>, and/</a:t>
            </a:r>
            <a:r>
              <a:rPr lang="de-DE" sz="2000" i="1" dirty="0" err="1">
                <a:solidFill>
                  <a:srgbClr val="FF0000"/>
                </a:solidFill>
                <a:effectLst/>
              </a:rPr>
              <a:t>or</a:t>
            </a:r>
            <a:r>
              <a:rPr lang="de-DE" sz="2000" i="1" dirty="0">
                <a:solidFill>
                  <a:srgbClr val="FF0000"/>
                </a:solidFill>
                <a:effectLst/>
              </a:rPr>
              <a:t> </a:t>
            </a:r>
            <a:r>
              <a:rPr lang="de-DE" sz="2000" i="1" dirty="0" err="1">
                <a:solidFill>
                  <a:srgbClr val="FF0000"/>
                </a:solidFill>
                <a:effectLst/>
              </a:rPr>
              <a:t>utilizing</a:t>
            </a:r>
            <a:r>
              <a:rPr lang="de-DE" sz="2000" i="1" dirty="0">
                <a:solidFill>
                  <a:srgbClr val="FF0000"/>
                </a:solidFill>
                <a:effectLst/>
              </a:rPr>
              <a:t> </a:t>
            </a:r>
            <a:r>
              <a:rPr lang="de-DE" sz="2000" i="1" dirty="0" err="1">
                <a:solidFill>
                  <a:srgbClr val="FF0000"/>
                </a:solidFill>
                <a:effectLst/>
              </a:rPr>
              <a:t>directly</a:t>
            </a:r>
            <a:r>
              <a:rPr lang="de-DE" sz="2000" i="1" dirty="0">
                <a:solidFill>
                  <a:srgbClr val="FF0000"/>
                </a:solidFill>
                <a:effectLst/>
              </a:rPr>
              <a:t> </a:t>
            </a:r>
            <a:r>
              <a:rPr lang="de-DE" sz="2000" i="1" dirty="0" err="1">
                <a:solidFill>
                  <a:srgbClr val="FF0000"/>
                </a:solidFill>
                <a:effectLst/>
              </a:rPr>
              <a:t>the</a:t>
            </a:r>
            <a:r>
              <a:rPr lang="de-DE" sz="2000" i="1" dirty="0">
                <a:solidFill>
                  <a:srgbClr val="FF0000"/>
                </a:solidFill>
                <a:effectLst/>
              </a:rPr>
              <a:t> </a:t>
            </a:r>
            <a:r>
              <a:rPr lang="de-DE" sz="2000" i="1" dirty="0" err="1">
                <a:solidFill>
                  <a:srgbClr val="FF0000"/>
                </a:solidFill>
                <a:effectLst/>
              </a:rPr>
              <a:t>spoofed</a:t>
            </a:r>
            <a:r>
              <a:rPr lang="de-DE" sz="2000" i="1" dirty="0">
                <a:solidFill>
                  <a:srgbClr val="FF0000"/>
                </a:solidFill>
                <a:effectLst/>
              </a:rPr>
              <a:t> GPS </a:t>
            </a:r>
            <a:r>
              <a:rPr lang="de-DE" sz="2000" i="1" dirty="0" err="1">
                <a:solidFill>
                  <a:srgbClr val="FF0000"/>
                </a:solidFill>
                <a:effectLst/>
              </a:rPr>
              <a:t>location</a:t>
            </a:r>
            <a:r>
              <a:rPr lang="de-DE" sz="2000" i="1" dirty="0">
                <a:solidFill>
                  <a:srgbClr val="FF0000"/>
                </a:solidFill>
                <a:effectLst/>
              </a:rPr>
              <a:t> </a:t>
            </a:r>
            <a:r>
              <a:rPr lang="de-DE" sz="2000" i="1" dirty="0" err="1">
                <a:solidFill>
                  <a:srgbClr val="FF0000"/>
                </a:solidFill>
                <a:effectLst/>
              </a:rPr>
              <a:t>for</a:t>
            </a:r>
            <a:r>
              <a:rPr lang="de-DE" sz="2000" i="1" dirty="0">
                <a:solidFill>
                  <a:srgbClr val="FF0000"/>
                </a:solidFill>
                <a:effectLst/>
              </a:rPr>
              <a:t> </a:t>
            </a:r>
            <a:r>
              <a:rPr lang="de-DE" sz="2000" i="1" dirty="0" err="1">
                <a:solidFill>
                  <a:srgbClr val="FF0000"/>
                </a:solidFill>
                <a:effectLst/>
              </a:rPr>
              <a:t>location</a:t>
            </a:r>
            <a:r>
              <a:rPr lang="de-DE" sz="2000" i="1" dirty="0">
                <a:solidFill>
                  <a:srgbClr val="FF0000"/>
                </a:solidFill>
                <a:effectLst/>
              </a:rPr>
              <a:t> </a:t>
            </a:r>
            <a:r>
              <a:rPr lang="de-DE" sz="2000" i="1" dirty="0" err="1">
                <a:solidFill>
                  <a:srgbClr val="FF0000"/>
                </a:solidFill>
                <a:effectLst/>
              </a:rPr>
              <a:t>determination</a:t>
            </a:r>
            <a:r>
              <a:rPr lang="de-DE" sz="2000" i="1" dirty="0">
                <a:solidFill>
                  <a:srgbClr val="FF0000"/>
                </a:solidFill>
                <a:effectLst/>
              </a:rPr>
              <a:t>. Thus, </a:t>
            </a:r>
            <a:r>
              <a:rPr lang="de-DE" sz="2000" i="1" dirty="0" err="1">
                <a:solidFill>
                  <a:srgbClr val="FF0000"/>
                </a:solidFill>
                <a:effectLst/>
              </a:rPr>
              <a:t>these</a:t>
            </a:r>
            <a:r>
              <a:rPr lang="de-DE" sz="2000" i="1" dirty="0">
                <a:solidFill>
                  <a:srgbClr val="FF0000"/>
                </a:solidFill>
                <a:effectLst/>
              </a:rPr>
              <a:t> </a:t>
            </a:r>
            <a:r>
              <a:rPr lang="de-DE" sz="2000" i="1" dirty="0" err="1">
                <a:solidFill>
                  <a:srgbClr val="FF0000"/>
                </a:solidFill>
                <a:effectLst/>
              </a:rPr>
              <a:t>systems</a:t>
            </a:r>
            <a:r>
              <a:rPr lang="de-DE" sz="2000" i="1" dirty="0">
                <a:solidFill>
                  <a:srgbClr val="FF0000"/>
                </a:solidFill>
                <a:effectLst/>
              </a:rPr>
              <a:t> </a:t>
            </a:r>
            <a:r>
              <a:rPr lang="de-DE" sz="2000" i="1" dirty="0" err="1">
                <a:solidFill>
                  <a:srgbClr val="FF0000"/>
                </a:solidFill>
                <a:effectLst/>
              </a:rPr>
              <a:t>are</a:t>
            </a:r>
            <a:r>
              <a:rPr lang="de-DE" sz="2000" i="1" dirty="0">
                <a:solidFill>
                  <a:srgbClr val="FF0000"/>
                </a:solidFill>
                <a:effectLst/>
              </a:rPr>
              <a:t> </a:t>
            </a:r>
            <a:r>
              <a:rPr lang="de-DE" sz="2000" i="1" dirty="0" err="1">
                <a:solidFill>
                  <a:srgbClr val="FF0000"/>
                </a:solidFill>
                <a:effectLst/>
              </a:rPr>
              <a:t>highly</a:t>
            </a:r>
            <a:r>
              <a:rPr lang="de-DE" sz="2000" i="1" dirty="0">
                <a:solidFill>
                  <a:srgbClr val="FF0000"/>
                </a:solidFill>
                <a:effectLst/>
              </a:rPr>
              <a:t> </a:t>
            </a:r>
            <a:r>
              <a:rPr lang="de-DE" sz="2000" i="1" dirty="0" err="1">
                <a:solidFill>
                  <a:srgbClr val="FF0000"/>
                </a:solidFill>
                <a:effectLst/>
              </a:rPr>
              <a:t>susceptible</a:t>
            </a:r>
            <a:r>
              <a:rPr lang="de-DE" sz="2000" i="1" dirty="0">
                <a:solidFill>
                  <a:srgbClr val="FF0000"/>
                </a:solidFill>
                <a:effectLst/>
              </a:rPr>
              <a:t> </a:t>
            </a:r>
            <a:r>
              <a:rPr lang="de-DE" sz="2000" i="1" dirty="0" err="1">
                <a:solidFill>
                  <a:srgbClr val="FF0000"/>
                </a:solidFill>
                <a:effectLst/>
              </a:rPr>
              <a:t>to</a:t>
            </a:r>
            <a:r>
              <a:rPr lang="de-DE" sz="2000" i="1" dirty="0">
                <a:solidFill>
                  <a:srgbClr val="FF0000"/>
                </a:solidFill>
                <a:effectLst/>
              </a:rPr>
              <a:t> GPS </a:t>
            </a:r>
            <a:r>
              <a:rPr lang="de-DE" sz="2000" i="1" dirty="0" err="1">
                <a:solidFill>
                  <a:srgbClr val="FF0000"/>
                </a:solidFill>
                <a:effectLst/>
              </a:rPr>
              <a:t>spoofing</a:t>
            </a:r>
            <a:r>
              <a:rPr lang="de-DE" sz="2000" i="1" dirty="0">
                <a:solidFill>
                  <a:srgbClr val="FF0000"/>
                </a:solidFill>
                <a:effectLst/>
              </a:rPr>
              <a:t> </a:t>
            </a:r>
            <a:r>
              <a:rPr lang="de-DE" sz="2000" i="1" dirty="0" err="1">
                <a:solidFill>
                  <a:srgbClr val="FF0000"/>
                </a:solidFill>
                <a:effectLst/>
              </a:rPr>
              <a:t>attacks</a:t>
            </a:r>
            <a:r>
              <a:rPr lang="de-DE" sz="2000" i="1" dirty="0">
                <a:solidFill>
                  <a:srgbClr val="FF0000"/>
                </a:solidFill>
                <a:effectLst/>
              </a:rPr>
              <a:t>.</a:t>
            </a:r>
            <a:endParaRPr lang="de-DE" sz="2000" dirty="0">
              <a:solidFill>
                <a:srgbClr val="FF0000"/>
              </a:solidFill>
              <a:effectLst/>
            </a:endParaRPr>
          </a:p>
          <a:p>
            <a:endParaRPr lang="de-DE" sz="2000" dirty="0">
              <a:solidFill>
                <a:srgbClr val="FF0000"/>
              </a:solidFill>
              <a:effectLst/>
            </a:endParaRPr>
          </a:p>
        </p:txBody>
      </p:sp>
    </p:spTree>
    <p:extLst>
      <p:ext uri="{BB962C8B-B14F-4D97-AF65-F5344CB8AC3E}">
        <p14:creationId xmlns:p14="http://schemas.microsoft.com/office/powerpoint/2010/main" val="3416837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30BA0B96-37CD-9649-9394-C7458E89275B}"/>
              </a:ext>
            </a:extLst>
          </p:cNvPr>
          <p:cNvPicPr>
            <a:picLocks noChangeAspect="1"/>
          </p:cNvPicPr>
          <p:nvPr/>
        </p:nvPicPr>
        <p:blipFill rotWithShape="1">
          <a:blip r:embed="rId3"/>
          <a:srcRect b="6265"/>
          <a:stretch/>
        </p:blipFill>
        <p:spPr>
          <a:xfrm>
            <a:off x="191911" y="1622217"/>
            <a:ext cx="4383686" cy="2780451"/>
          </a:xfrm>
          <a:prstGeom prst="rect">
            <a:avLst/>
          </a:prstGeom>
          <a:ln>
            <a:noFill/>
          </a:ln>
          <a:effectLst>
            <a:softEdge rad="112500"/>
          </a:effectLst>
        </p:spPr>
      </p:pic>
      <p:pic>
        <p:nvPicPr>
          <p:cNvPr id="12" name="Immagine 11">
            <a:extLst>
              <a:ext uri="{FF2B5EF4-FFF2-40B4-BE49-F238E27FC236}">
                <a16:creationId xmlns:a16="http://schemas.microsoft.com/office/drawing/2014/main" id="{893B2D4D-8DBB-FB4E-93FF-DEF8241664C7}"/>
              </a:ext>
            </a:extLst>
          </p:cNvPr>
          <p:cNvPicPr>
            <a:picLocks noChangeAspect="1"/>
          </p:cNvPicPr>
          <p:nvPr/>
        </p:nvPicPr>
        <p:blipFill rotWithShape="1">
          <a:blip r:embed="rId4"/>
          <a:srcRect t="1567" b="3961"/>
          <a:stretch/>
        </p:blipFill>
        <p:spPr>
          <a:xfrm>
            <a:off x="4548684" y="1622216"/>
            <a:ext cx="4398218" cy="2780451"/>
          </a:xfrm>
          <a:prstGeom prst="rect">
            <a:avLst/>
          </a:prstGeom>
          <a:ln>
            <a:noFill/>
          </a:ln>
          <a:effectLst>
            <a:softEdge rad="112500"/>
          </a:effectLst>
        </p:spPr>
      </p:pic>
      <p:sp>
        <p:nvSpPr>
          <p:cNvPr id="14" name="CasellaDiTesto 13">
            <a:extLst>
              <a:ext uri="{FF2B5EF4-FFF2-40B4-BE49-F238E27FC236}">
                <a16:creationId xmlns:a16="http://schemas.microsoft.com/office/drawing/2014/main" id="{3F5BA7B9-F96F-1048-BA46-D0A043544F3B}"/>
              </a:ext>
            </a:extLst>
          </p:cNvPr>
          <p:cNvSpPr txBox="1"/>
          <p:nvPr/>
        </p:nvSpPr>
        <p:spPr>
          <a:xfrm>
            <a:off x="773289" y="698885"/>
            <a:ext cx="7597422" cy="923330"/>
          </a:xfrm>
          <a:prstGeom prst="rect">
            <a:avLst/>
          </a:prstGeom>
          <a:noFill/>
        </p:spPr>
        <p:txBody>
          <a:bodyPr wrap="square" rtlCol="0">
            <a:spAutoFit/>
          </a:bodyPr>
          <a:lstStyle/>
          <a:p>
            <a:pPr algn="ctr"/>
            <a:r>
              <a:rPr lang="it-IT" sz="5400" b="1" dirty="0">
                <a:solidFill>
                  <a:srgbClr val="002060"/>
                </a:solidFill>
                <a:latin typeface="Arial" panose="020B0604020202020204" pitchFamily="34" charset="0"/>
                <a:cs typeface="Arial" panose="020B0604020202020204" pitchFamily="34" charset="0"/>
              </a:rPr>
              <a:t>ANY SIMILARITY ?</a:t>
            </a:r>
          </a:p>
        </p:txBody>
      </p:sp>
      <p:sp>
        <p:nvSpPr>
          <p:cNvPr id="15" name="CasellaDiTesto 14">
            <a:extLst>
              <a:ext uri="{FF2B5EF4-FFF2-40B4-BE49-F238E27FC236}">
                <a16:creationId xmlns:a16="http://schemas.microsoft.com/office/drawing/2014/main" id="{B60BF51E-0B20-A044-B60D-B09207571363}"/>
              </a:ext>
            </a:extLst>
          </p:cNvPr>
          <p:cNvSpPr txBox="1"/>
          <p:nvPr/>
        </p:nvSpPr>
        <p:spPr>
          <a:xfrm>
            <a:off x="582789" y="4507981"/>
            <a:ext cx="7978423" cy="1508105"/>
          </a:xfrm>
          <a:prstGeom prst="rect">
            <a:avLst/>
          </a:prstGeom>
          <a:noFill/>
        </p:spPr>
        <p:txBody>
          <a:bodyPr wrap="square" rtlCol="0">
            <a:spAutoFit/>
          </a:bodyPr>
          <a:lstStyle/>
          <a:p>
            <a:pPr algn="ctr"/>
            <a:r>
              <a:rPr lang="it-IT" sz="2400" b="1" dirty="0">
                <a:solidFill>
                  <a:srgbClr val="002060"/>
                </a:solidFill>
                <a:latin typeface="Arial" panose="020B0604020202020204" pitchFamily="34" charset="0"/>
                <a:cs typeface="Arial" panose="020B0604020202020204" pitchFamily="34" charset="0"/>
              </a:rPr>
              <a:t>WINDOWS &amp; DOUBLE SET OF CONTROLS</a:t>
            </a:r>
          </a:p>
          <a:p>
            <a:pPr algn="ctr"/>
            <a:endParaRPr lang="it-IT" sz="2400" b="1" dirty="0">
              <a:solidFill>
                <a:srgbClr val="002060"/>
              </a:solidFill>
              <a:latin typeface="Arial" panose="020B0604020202020204" pitchFamily="34" charset="0"/>
              <a:cs typeface="Arial" panose="020B0604020202020204" pitchFamily="34" charset="0"/>
            </a:endParaRPr>
          </a:p>
          <a:p>
            <a:pPr algn="ctr"/>
            <a:r>
              <a:rPr lang="it-IT" sz="4400" b="1" dirty="0">
                <a:solidFill>
                  <a:srgbClr val="002060"/>
                </a:solidFill>
                <a:latin typeface="Arial" panose="020B0604020202020204" pitchFamily="34" charset="0"/>
                <a:cs typeface="Arial" panose="020B0604020202020204" pitchFamily="34" charset="0"/>
              </a:rPr>
              <a:t>TWO PILOTS</a:t>
            </a:r>
          </a:p>
        </p:txBody>
      </p:sp>
      <p:sp>
        <p:nvSpPr>
          <p:cNvPr id="16" name="CasellaDiTesto 15">
            <a:extLst>
              <a:ext uri="{FF2B5EF4-FFF2-40B4-BE49-F238E27FC236}">
                <a16:creationId xmlns:a16="http://schemas.microsoft.com/office/drawing/2014/main" id="{3E2633EF-B13F-D04D-ABEC-38B7590B1992}"/>
              </a:ext>
            </a:extLst>
          </p:cNvPr>
          <p:cNvSpPr txBox="1"/>
          <p:nvPr/>
        </p:nvSpPr>
        <p:spPr>
          <a:xfrm>
            <a:off x="191911" y="3793067"/>
            <a:ext cx="1286933" cy="523220"/>
          </a:xfrm>
          <a:prstGeom prst="rect">
            <a:avLst/>
          </a:prstGeom>
          <a:noFill/>
        </p:spPr>
        <p:txBody>
          <a:bodyPr wrap="square" rtlCol="0">
            <a:spAutoFit/>
          </a:bodyPr>
          <a:lstStyle/>
          <a:p>
            <a:pPr algn="ctr"/>
            <a:r>
              <a:rPr lang="it-IT" sz="2800" b="1" dirty="0">
                <a:solidFill>
                  <a:schemeClr val="bg1"/>
                </a:solidFill>
              </a:rPr>
              <a:t>DC 3</a:t>
            </a:r>
          </a:p>
        </p:txBody>
      </p:sp>
      <p:sp>
        <p:nvSpPr>
          <p:cNvPr id="17" name="CasellaDiTesto 16">
            <a:extLst>
              <a:ext uri="{FF2B5EF4-FFF2-40B4-BE49-F238E27FC236}">
                <a16:creationId xmlns:a16="http://schemas.microsoft.com/office/drawing/2014/main" id="{DAB46054-215A-254A-9B5A-EE03B44D493F}"/>
              </a:ext>
            </a:extLst>
          </p:cNvPr>
          <p:cNvSpPr txBox="1"/>
          <p:nvPr/>
        </p:nvSpPr>
        <p:spPr>
          <a:xfrm>
            <a:off x="4605866" y="3793067"/>
            <a:ext cx="1286933" cy="523220"/>
          </a:xfrm>
          <a:prstGeom prst="rect">
            <a:avLst/>
          </a:prstGeom>
          <a:noFill/>
        </p:spPr>
        <p:txBody>
          <a:bodyPr wrap="square" rtlCol="0">
            <a:spAutoFit/>
          </a:bodyPr>
          <a:lstStyle/>
          <a:p>
            <a:pPr algn="ctr"/>
            <a:r>
              <a:rPr lang="it-IT" sz="2800" b="1" dirty="0">
                <a:solidFill>
                  <a:schemeClr val="bg1"/>
                </a:solidFill>
              </a:rPr>
              <a:t>A-350</a:t>
            </a:r>
          </a:p>
        </p:txBody>
      </p:sp>
      <p:sp>
        <p:nvSpPr>
          <p:cNvPr id="9" name="Title 1">
            <a:extLst>
              <a:ext uri="{FF2B5EF4-FFF2-40B4-BE49-F238E27FC236}">
                <a16:creationId xmlns:a16="http://schemas.microsoft.com/office/drawing/2014/main" id="{B53D090E-8312-1F45-B1F6-B27EB3DC4B88}"/>
              </a:ext>
            </a:extLst>
          </p:cNvPr>
          <p:cNvSpPr txBox="1">
            <a:spLocks/>
          </p:cNvSpPr>
          <p:nvPr/>
        </p:nvSpPr>
        <p:spPr>
          <a:xfrm>
            <a:off x="0" y="114300"/>
            <a:ext cx="7707086" cy="559451"/>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solidFill>
                <a:latin typeface="Arial" panose="020B0604020202020204" pitchFamily="34" charset="0"/>
                <a:cs typeface="Arial" panose="020B0604020202020204" pitchFamily="34" charset="0"/>
              </a:rPr>
              <a:t>Pilot Operational Perspective on AI and Cyber Security</a:t>
            </a:r>
          </a:p>
        </p:txBody>
      </p:sp>
    </p:spTree>
    <p:extLst>
      <p:ext uri="{BB962C8B-B14F-4D97-AF65-F5344CB8AC3E}">
        <p14:creationId xmlns:p14="http://schemas.microsoft.com/office/powerpoint/2010/main" val="62085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dissolve">
                                      <p:cBhvr>
                                        <p:cTn id="32" dur="500"/>
                                        <p:tgtEl>
                                          <p:spTgt spid="1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
                                            <p:txEl>
                                              <p:pRg st="2" end="2"/>
                                            </p:txEl>
                                          </p:spTgt>
                                        </p:tgtEl>
                                        <p:attrNameLst>
                                          <p:attrName>style.visibility</p:attrName>
                                        </p:attrNameLst>
                                      </p:cBhvr>
                                      <p:to>
                                        <p:strVal val="visible"/>
                                      </p:to>
                                    </p:set>
                                    <p:animEffect transition="in" filter="dissolve">
                                      <p:cBhvr>
                                        <p:cTn id="37"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uiExpand="1" build="p"/>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71600" y="4406900"/>
            <a:ext cx="7772400" cy="1362075"/>
          </a:xfrm>
          <a:prstGeom prst="rect">
            <a:avLst/>
          </a:prstGeom>
        </p:spPr>
        <p:txBody>
          <a:bodyPr anchor="t">
            <a:normAutofit/>
          </a:bodyPr>
          <a:lstStyle/>
          <a:p>
            <a:pPr>
              <a:defRPr/>
            </a:pPr>
            <a:r>
              <a:rPr lang="en-US" i="1">
                <a:effectLst>
                  <a:outerShdw blurRad="38100" dist="38100" dir="2700000" algn="tl">
                    <a:srgbClr val="000000"/>
                  </a:outerShdw>
                </a:effectLst>
              </a:rPr>
              <a:t/>
            </a:r>
            <a:br>
              <a:rPr lang="en-US" i="1">
                <a:effectLst>
                  <a:outerShdw blurRad="38100" dist="38100" dir="2700000" algn="tl">
                    <a:srgbClr val="000000"/>
                  </a:outerShdw>
                </a:effectLst>
              </a:rPr>
            </a:br>
            <a:endParaRPr lang="en-US">
              <a:effectLst>
                <a:outerShdw blurRad="38100" dist="38100" dir="2700000" algn="tl">
                  <a:srgbClr val="000000"/>
                </a:outerShdw>
              </a:effectLst>
            </a:endParaRPr>
          </a:p>
        </p:txBody>
      </p:sp>
      <p:sp>
        <p:nvSpPr>
          <p:cNvPr id="3" name="CasellaDiTesto 2">
            <a:extLst>
              <a:ext uri="{FF2B5EF4-FFF2-40B4-BE49-F238E27FC236}">
                <a16:creationId xmlns:a16="http://schemas.microsoft.com/office/drawing/2014/main" id="{DADFF500-D354-6647-BCAF-A4CAC825BB61}"/>
              </a:ext>
            </a:extLst>
          </p:cNvPr>
          <p:cNvSpPr txBox="1"/>
          <p:nvPr/>
        </p:nvSpPr>
        <p:spPr>
          <a:xfrm>
            <a:off x="722313" y="2444988"/>
            <a:ext cx="7784131" cy="2769989"/>
          </a:xfrm>
          <a:prstGeom prst="rect">
            <a:avLst/>
          </a:prstGeom>
          <a:noFill/>
        </p:spPr>
        <p:txBody>
          <a:bodyPr wrap="square" rtlCol="0">
            <a:spAutoFit/>
          </a:bodyPr>
          <a:lstStyle/>
          <a:p>
            <a:pPr marL="285750" indent="-285750">
              <a:buFont typeface="Arial" panose="020B0604020202020204" pitchFamily="34" charset="0"/>
              <a:buChar char="•"/>
            </a:pPr>
            <a:r>
              <a:rPr lang="en-GB" sz="2400" b="1" dirty="0">
                <a:solidFill>
                  <a:srgbClr val="002060"/>
                </a:solidFill>
                <a:latin typeface="Arial" panose="020B0604020202020204" pitchFamily="34" charset="0"/>
                <a:cs typeface="Arial" panose="020B0604020202020204" pitchFamily="34" charset="0"/>
              </a:rPr>
              <a:t>E</a:t>
            </a:r>
            <a:r>
              <a:rPr lang="en-GB" sz="2400" dirty="0">
                <a:solidFill>
                  <a:srgbClr val="002060"/>
                </a:solidFill>
                <a:latin typeface="Arial" panose="020B0604020202020204" pitchFamily="34" charset="0"/>
                <a:cs typeface="Arial" panose="020B0604020202020204" pitchFamily="34" charset="0"/>
              </a:rPr>
              <a:t>xtended </a:t>
            </a:r>
            <a:r>
              <a:rPr lang="en-GB" sz="2400" b="1" dirty="0">
                <a:solidFill>
                  <a:srgbClr val="002060"/>
                </a:solidFill>
                <a:latin typeface="Arial" panose="020B0604020202020204" pitchFamily="34" charset="0"/>
                <a:cs typeface="Arial" panose="020B0604020202020204" pitchFamily="34" charset="0"/>
              </a:rPr>
              <a:t>M</a:t>
            </a:r>
            <a:r>
              <a:rPr lang="en-GB" sz="2400" dirty="0">
                <a:solidFill>
                  <a:srgbClr val="002060"/>
                </a:solidFill>
                <a:latin typeface="Arial" panose="020B0604020202020204" pitchFamily="34" charset="0"/>
                <a:cs typeface="Arial" panose="020B0604020202020204" pitchFamily="34" charset="0"/>
              </a:rPr>
              <a:t>inimum </a:t>
            </a:r>
            <a:r>
              <a:rPr lang="en-GB" sz="2400" b="1" dirty="0">
                <a:solidFill>
                  <a:srgbClr val="002060"/>
                </a:solidFill>
                <a:latin typeface="Arial" panose="020B0604020202020204" pitchFamily="34" charset="0"/>
                <a:cs typeface="Arial" panose="020B0604020202020204" pitchFamily="34" charset="0"/>
              </a:rPr>
              <a:t>C</a:t>
            </a:r>
            <a:r>
              <a:rPr lang="en-GB" sz="2400" dirty="0">
                <a:solidFill>
                  <a:srgbClr val="002060"/>
                </a:solidFill>
                <a:latin typeface="Arial" panose="020B0604020202020204" pitchFamily="34" charset="0"/>
                <a:cs typeface="Arial" panose="020B0604020202020204" pitchFamily="34" charset="0"/>
              </a:rPr>
              <a:t>rew </a:t>
            </a:r>
            <a:r>
              <a:rPr lang="en-GB" sz="2400" b="1" dirty="0">
                <a:solidFill>
                  <a:srgbClr val="002060"/>
                </a:solidFill>
                <a:latin typeface="Arial" panose="020B0604020202020204" pitchFamily="34" charset="0"/>
                <a:cs typeface="Arial" panose="020B0604020202020204" pitchFamily="34" charset="0"/>
              </a:rPr>
              <a:t>O</a:t>
            </a:r>
            <a:r>
              <a:rPr lang="en-GB" sz="2400" dirty="0">
                <a:solidFill>
                  <a:srgbClr val="002060"/>
                </a:solidFill>
                <a:latin typeface="Arial" panose="020B0604020202020204" pitchFamily="34" charset="0"/>
                <a:cs typeface="Arial" panose="020B0604020202020204" pitchFamily="34" charset="0"/>
              </a:rPr>
              <a:t>perations (</a:t>
            </a:r>
            <a:r>
              <a:rPr lang="en-GB" sz="2400" b="1" dirty="0" err="1">
                <a:solidFill>
                  <a:srgbClr val="002060"/>
                </a:solidFill>
                <a:latin typeface="Arial" panose="020B0604020202020204" pitchFamily="34" charset="0"/>
                <a:cs typeface="Arial" panose="020B0604020202020204" pitchFamily="34" charset="0"/>
              </a:rPr>
              <a:t>eMCO</a:t>
            </a:r>
            <a:r>
              <a:rPr lang="en-GB" sz="2400" dirty="0">
                <a:solidFill>
                  <a:srgbClr val="002060"/>
                </a:solidFill>
                <a:latin typeface="Arial" panose="020B0604020202020204" pitchFamily="34" charset="0"/>
                <a:cs typeface="Arial" panose="020B0604020202020204" pitchFamily="34" charset="0"/>
              </a:rPr>
              <a:t>)</a:t>
            </a:r>
            <a:r>
              <a:rPr lang="en-GB" dirty="0">
                <a:solidFill>
                  <a:srgbClr val="002060"/>
                </a:solidFill>
                <a:latin typeface="Arial" panose="020B0604020202020204" pitchFamily="34" charset="0"/>
                <a:cs typeface="Arial" panose="020B0604020202020204" pitchFamily="34" charset="0"/>
              </a:rPr>
              <a:t/>
            </a:r>
            <a:br>
              <a:rPr lang="en-GB" dirty="0">
                <a:solidFill>
                  <a:srgbClr val="002060"/>
                </a:solidFill>
                <a:latin typeface="Arial" panose="020B0604020202020204" pitchFamily="34" charset="0"/>
                <a:cs typeface="Arial" panose="020B0604020202020204" pitchFamily="34" charset="0"/>
              </a:rPr>
            </a:br>
            <a:r>
              <a:rPr lang="en-GB" dirty="0">
                <a:solidFill>
                  <a:srgbClr val="002060"/>
                </a:solidFill>
                <a:latin typeface="Arial" panose="020B0604020202020204" pitchFamily="34" charset="0"/>
                <a:cs typeface="Arial" panose="020B0604020202020204" pitchFamily="34" charset="0"/>
              </a:rPr>
              <a:t> </a:t>
            </a:r>
          </a:p>
          <a:p>
            <a:pPr marL="742950" lvl="1" indent="-285750" algn="just">
              <a:buFont typeface="Courier New" panose="02070309020205020404" pitchFamily="49" charset="0"/>
              <a:buChar char="o"/>
            </a:pPr>
            <a:r>
              <a:rPr lang="en-GB" dirty="0">
                <a:solidFill>
                  <a:srgbClr val="002060"/>
                </a:solidFill>
                <a:latin typeface="Arial" panose="020B0604020202020204" pitchFamily="34" charset="0"/>
                <a:cs typeface="Arial" panose="020B0604020202020204" pitchFamily="34" charset="0"/>
              </a:rPr>
              <a:t>only </a:t>
            </a:r>
            <a:r>
              <a:rPr lang="en-GB" b="1" dirty="0">
                <a:solidFill>
                  <a:srgbClr val="002060"/>
                </a:solidFill>
                <a:latin typeface="Arial" panose="020B0604020202020204" pitchFamily="34" charset="0"/>
                <a:cs typeface="Arial" panose="020B0604020202020204" pitchFamily="34" charset="0"/>
              </a:rPr>
              <a:t>one pilot</a:t>
            </a:r>
            <a:r>
              <a:rPr lang="en-GB" dirty="0">
                <a:solidFill>
                  <a:srgbClr val="002060"/>
                </a:solidFill>
                <a:latin typeface="Arial" panose="020B0604020202020204" pitchFamily="34" charset="0"/>
                <a:cs typeface="Arial" panose="020B0604020202020204" pitchFamily="34" charset="0"/>
              </a:rPr>
              <a:t> would be required to remain </a:t>
            </a:r>
            <a:r>
              <a:rPr lang="en-GB" b="1" dirty="0">
                <a:solidFill>
                  <a:srgbClr val="002060"/>
                </a:solidFill>
                <a:latin typeface="Arial" panose="020B0604020202020204" pitchFamily="34" charset="0"/>
                <a:cs typeface="Arial" panose="020B0604020202020204" pitchFamily="34" charset="0"/>
              </a:rPr>
              <a:t>at the controls</a:t>
            </a:r>
            <a:r>
              <a:rPr lang="en-GB" dirty="0">
                <a:solidFill>
                  <a:srgbClr val="002060"/>
                </a:solidFill>
                <a:latin typeface="Arial" panose="020B0604020202020204" pitchFamily="34" charset="0"/>
                <a:cs typeface="Arial" panose="020B0604020202020204" pitchFamily="34" charset="0"/>
              </a:rPr>
              <a:t> during cruise while the </a:t>
            </a:r>
            <a:r>
              <a:rPr lang="en-GB" b="1" dirty="0">
                <a:solidFill>
                  <a:srgbClr val="002060"/>
                </a:solidFill>
                <a:latin typeface="Arial" panose="020B0604020202020204" pitchFamily="34" charset="0"/>
                <a:cs typeface="Arial" panose="020B0604020202020204" pitchFamily="34" charset="0"/>
              </a:rPr>
              <a:t>other pilot</a:t>
            </a:r>
            <a:r>
              <a:rPr lang="en-GB" dirty="0">
                <a:solidFill>
                  <a:srgbClr val="002060"/>
                </a:solidFill>
                <a:latin typeface="Arial" panose="020B0604020202020204" pitchFamily="34" charset="0"/>
                <a:cs typeface="Arial" panose="020B0604020202020204" pitchFamily="34" charset="0"/>
              </a:rPr>
              <a:t> would be resting </a:t>
            </a:r>
            <a:r>
              <a:rPr lang="en-GB" b="1" dirty="0">
                <a:solidFill>
                  <a:srgbClr val="002060"/>
                </a:solidFill>
                <a:latin typeface="Arial" panose="020B0604020202020204" pitchFamily="34" charset="0"/>
                <a:cs typeface="Arial" panose="020B0604020202020204" pitchFamily="34" charset="0"/>
              </a:rPr>
              <a:t>outside</a:t>
            </a:r>
            <a:r>
              <a:rPr lang="en-GB" dirty="0">
                <a:solidFill>
                  <a:srgbClr val="002060"/>
                </a:solidFill>
                <a:latin typeface="Arial" panose="020B0604020202020204" pitchFamily="34" charset="0"/>
                <a:cs typeface="Arial" panose="020B0604020202020204" pitchFamily="34" charset="0"/>
              </a:rPr>
              <a:t> the flight deck</a:t>
            </a:r>
          </a:p>
          <a:p>
            <a:pPr marL="285750" indent="-285750">
              <a:buFont typeface="Arial" panose="020B0604020202020204" pitchFamily="34" charset="0"/>
              <a:buChar char="•"/>
            </a:pPr>
            <a:endParaRPr lang="en-GB"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b="1" dirty="0">
                <a:solidFill>
                  <a:srgbClr val="002060"/>
                </a:solidFill>
                <a:latin typeface="Arial" panose="020B0604020202020204" pitchFamily="34" charset="0"/>
                <a:cs typeface="Arial" panose="020B0604020202020204" pitchFamily="34" charset="0"/>
              </a:rPr>
              <a:t>Si</a:t>
            </a:r>
            <a:r>
              <a:rPr lang="en-GB" sz="2400" dirty="0">
                <a:solidFill>
                  <a:srgbClr val="002060"/>
                </a:solidFill>
                <a:latin typeface="Arial" panose="020B0604020202020204" pitchFamily="34" charset="0"/>
                <a:cs typeface="Arial" panose="020B0604020202020204" pitchFamily="34" charset="0"/>
              </a:rPr>
              <a:t>ngle </a:t>
            </a:r>
            <a:r>
              <a:rPr lang="en-GB" sz="2400" b="1" dirty="0">
                <a:solidFill>
                  <a:srgbClr val="002060"/>
                </a:solidFill>
                <a:latin typeface="Arial" panose="020B0604020202020204" pitchFamily="34" charset="0"/>
                <a:cs typeface="Arial" panose="020B0604020202020204" pitchFamily="34" charset="0"/>
              </a:rPr>
              <a:t>P</a:t>
            </a:r>
            <a:r>
              <a:rPr lang="en-GB" sz="2400" dirty="0">
                <a:solidFill>
                  <a:srgbClr val="002060"/>
                </a:solidFill>
                <a:latin typeface="Arial" panose="020B0604020202020204" pitchFamily="34" charset="0"/>
                <a:cs typeface="Arial" panose="020B0604020202020204" pitchFamily="34" charset="0"/>
              </a:rPr>
              <a:t>ilot </a:t>
            </a:r>
            <a:r>
              <a:rPr lang="en-GB" sz="2400" b="1" dirty="0">
                <a:solidFill>
                  <a:srgbClr val="002060"/>
                </a:solidFill>
                <a:latin typeface="Arial" panose="020B0604020202020204" pitchFamily="34" charset="0"/>
                <a:cs typeface="Arial" panose="020B0604020202020204" pitchFamily="34" charset="0"/>
              </a:rPr>
              <a:t>O</a:t>
            </a:r>
            <a:r>
              <a:rPr lang="en-GB" sz="2400" dirty="0">
                <a:solidFill>
                  <a:srgbClr val="002060"/>
                </a:solidFill>
                <a:latin typeface="Arial" panose="020B0604020202020204" pitchFamily="34" charset="0"/>
                <a:cs typeface="Arial" panose="020B0604020202020204" pitchFamily="34" charset="0"/>
              </a:rPr>
              <a:t>perations (</a:t>
            </a:r>
            <a:r>
              <a:rPr lang="en-GB" sz="2400" b="1" dirty="0" err="1">
                <a:solidFill>
                  <a:srgbClr val="002060"/>
                </a:solidFill>
                <a:latin typeface="Arial" panose="020B0604020202020204" pitchFamily="34" charset="0"/>
                <a:cs typeface="Arial" panose="020B0604020202020204" pitchFamily="34" charset="0"/>
              </a:rPr>
              <a:t>SiPO</a:t>
            </a:r>
            <a:r>
              <a:rPr lang="en-GB" sz="2400" dirty="0">
                <a:solidFill>
                  <a:srgbClr val="002060"/>
                </a:solidFill>
                <a:latin typeface="Arial" panose="020B0604020202020204" pitchFamily="34" charset="0"/>
                <a:cs typeface="Arial" panose="020B0604020202020204" pitchFamily="34" charset="0"/>
              </a:rPr>
              <a:t>)</a:t>
            </a:r>
            <a:r>
              <a:rPr lang="en-GB" dirty="0">
                <a:solidFill>
                  <a:srgbClr val="002060"/>
                </a:solidFill>
                <a:latin typeface="Arial" panose="020B0604020202020204" pitchFamily="34" charset="0"/>
                <a:cs typeface="Arial" panose="020B0604020202020204" pitchFamily="34" charset="0"/>
              </a:rPr>
              <a:t/>
            </a:r>
            <a:br>
              <a:rPr lang="en-GB" dirty="0">
                <a:solidFill>
                  <a:srgbClr val="002060"/>
                </a:solidFill>
                <a:latin typeface="Arial" panose="020B0604020202020204" pitchFamily="34" charset="0"/>
                <a:cs typeface="Arial" panose="020B0604020202020204" pitchFamily="34" charset="0"/>
              </a:rPr>
            </a:br>
            <a:endParaRPr lang="en-GB" dirty="0">
              <a:solidFill>
                <a:srgbClr val="002060"/>
              </a:solidFill>
              <a:latin typeface="Arial" panose="020B0604020202020204" pitchFamily="34" charset="0"/>
              <a:cs typeface="Arial" panose="020B0604020202020204" pitchFamily="34" charset="0"/>
            </a:endParaRPr>
          </a:p>
          <a:p>
            <a:pPr marL="742950" lvl="1" indent="-285750" algn="just">
              <a:buFont typeface="Courier New" panose="02070309020205020404" pitchFamily="49" charset="0"/>
              <a:buChar char="o"/>
            </a:pPr>
            <a:r>
              <a:rPr lang="en-GB" b="1" dirty="0">
                <a:solidFill>
                  <a:srgbClr val="002060"/>
                </a:solidFill>
                <a:latin typeface="Arial" panose="020B0604020202020204" pitchFamily="34" charset="0"/>
                <a:cs typeface="Arial" panose="020B0604020202020204" pitchFamily="34" charset="0"/>
              </a:rPr>
              <a:t>only</a:t>
            </a:r>
            <a:r>
              <a:rPr lang="en-GB" dirty="0">
                <a:solidFill>
                  <a:srgbClr val="002060"/>
                </a:solidFill>
                <a:latin typeface="Arial" panose="020B0604020202020204" pitchFamily="34" charset="0"/>
                <a:cs typeface="Arial" panose="020B0604020202020204" pitchFamily="34" charset="0"/>
              </a:rPr>
              <a:t> be </a:t>
            </a:r>
            <a:r>
              <a:rPr lang="en-GB" b="1" dirty="0">
                <a:solidFill>
                  <a:srgbClr val="002060"/>
                </a:solidFill>
                <a:latin typeface="Arial" panose="020B0604020202020204" pitchFamily="34" charset="0"/>
                <a:cs typeface="Arial" panose="020B0604020202020204" pitchFamily="34" charset="0"/>
              </a:rPr>
              <a:t>one pilot onboard</a:t>
            </a:r>
            <a:r>
              <a:rPr lang="en-GB" dirty="0">
                <a:solidFill>
                  <a:srgbClr val="002060"/>
                </a:solidFill>
                <a:latin typeface="Arial" panose="020B0604020202020204" pitchFamily="34" charset="0"/>
                <a:cs typeface="Arial" panose="020B0604020202020204" pitchFamily="34" charset="0"/>
              </a:rPr>
              <a:t> at any given time during flight, also during </a:t>
            </a:r>
            <a:r>
              <a:rPr lang="en-GB" b="1" dirty="0">
                <a:solidFill>
                  <a:srgbClr val="002060"/>
                </a:solidFill>
                <a:latin typeface="Arial" panose="020B0604020202020204" pitchFamily="34" charset="0"/>
                <a:cs typeface="Arial" panose="020B0604020202020204" pitchFamily="34" charset="0"/>
              </a:rPr>
              <a:t>critical phases of flight</a:t>
            </a:r>
            <a:r>
              <a:rPr lang="en-GB" dirty="0">
                <a:solidFill>
                  <a:srgbClr val="002060"/>
                </a:solidFill>
                <a:latin typeface="Arial" panose="020B0604020202020204" pitchFamily="34" charset="0"/>
                <a:cs typeface="Arial" panose="020B0604020202020204" pitchFamily="34" charset="0"/>
              </a:rPr>
              <a:t> such as </a:t>
            </a:r>
            <a:r>
              <a:rPr lang="en-GB" b="1" dirty="0">
                <a:solidFill>
                  <a:srgbClr val="002060"/>
                </a:solidFill>
                <a:latin typeface="Arial" panose="020B0604020202020204" pitchFamily="34" charset="0"/>
                <a:cs typeface="Arial" panose="020B0604020202020204" pitchFamily="34" charset="0"/>
              </a:rPr>
              <a:t>take-off</a:t>
            </a:r>
            <a:r>
              <a:rPr lang="en-GB" dirty="0">
                <a:solidFill>
                  <a:srgbClr val="002060"/>
                </a:solidFill>
                <a:latin typeface="Arial" panose="020B0604020202020204" pitchFamily="34" charset="0"/>
                <a:cs typeface="Arial" panose="020B0604020202020204" pitchFamily="34" charset="0"/>
              </a:rPr>
              <a:t> and </a:t>
            </a:r>
            <a:r>
              <a:rPr lang="en-GB" b="1" dirty="0">
                <a:solidFill>
                  <a:srgbClr val="002060"/>
                </a:solidFill>
                <a:latin typeface="Arial" panose="020B0604020202020204" pitchFamily="34" charset="0"/>
                <a:cs typeface="Arial" panose="020B0604020202020204" pitchFamily="34" charset="0"/>
              </a:rPr>
              <a:t>landing</a:t>
            </a:r>
          </a:p>
        </p:txBody>
      </p:sp>
      <p:sp>
        <p:nvSpPr>
          <p:cNvPr id="4" name="CasellaDiTesto 3">
            <a:extLst>
              <a:ext uri="{FF2B5EF4-FFF2-40B4-BE49-F238E27FC236}">
                <a16:creationId xmlns:a16="http://schemas.microsoft.com/office/drawing/2014/main" id="{270CF499-4C62-2E4A-811C-D63A0BB1AD2A}"/>
              </a:ext>
            </a:extLst>
          </p:cNvPr>
          <p:cNvSpPr txBox="1"/>
          <p:nvPr/>
        </p:nvSpPr>
        <p:spPr>
          <a:xfrm>
            <a:off x="0" y="606205"/>
            <a:ext cx="9037123" cy="982448"/>
          </a:xfrm>
          <a:prstGeom prst="rect">
            <a:avLst/>
          </a:prstGeom>
          <a:noFill/>
        </p:spPr>
        <p:txBody>
          <a:bodyPr wrap="square" numCol="1" rtlCol="0" anchor="ctr">
            <a:spAutoFit/>
          </a:bodyPr>
          <a:lstStyle/>
          <a:p>
            <a:pPr algn="ctr">
              <a:lnSpc>
                <a:spcPct val="150000"/>
              </a:lnSpc>
            </a:pPr>
            <a:r>
              <a:rPr lang="en-GB" sz="4400" b="1" dirty="0">
                <a:solidFill>
                  <a:srgbClr val="002060"/>
                </a:solidFill>
                <a:latin typeface="Arial" panose="020B0604020202020204" pitchFamily="34" charset="0"/>
                <a:cs typeface="Arial" panose="020B0604020202020204" pitchFamily="34" charset="0"/>
              </a:rPr>
              <a:t>REDUCED CREW OPERATIONS</a:t>
            </a:r>
          </a:p>
        </p:txBody>
      </p:sp>
      <p:sp>
        <p:nvSpPr>
          <p:cNvPr id="8" name="CasellaDiTesto 7">
            <a:extLst>
              <a:ext uri="{FF2B5EF4-FFF2-40B4-BE49-F238E27FC236}">
                <a16:creationId xmlns:a16="http://schemas.microsoft.com/office/drawing/2014/main" id="{31D5668C-7E4C-6143-92F3-927ED760568B}"/>
              </a:ext>
            </a:extLst>
          </p:cNvPr>
          <p:cNvSpPr txBox="1"/>
          <p:nvPr/>
        </p:nvSpPr>
        <p:spPr>
          <a:xfrm>
            <a:off x="530678" y="1533408"/>
            <a:ext cx="7975766" cy="461665"/>
          </a:xfrm>
          <a:prstGeom prst="rect">
            <a:avLst/>
          </a:prstGeom>
          <a:noFill/>
          <a:ln>
            <a:solidFill>
              <a:srgbClr val="002060"/>
            </a:solidFill>
          </a:ln>
        </p:spPr>
        <p:txBody>
          <a:bodyPr wrap="square" rtlCol="0" anchor="ctr">
            <a:spAutoFit/>
          </a:bodyPr>
          <a:lstStyle/>
          <a:p>
            <a:pPr lvl="0" algn="ctr"/>
            <a:r>
              <a:rPr lang="en-GB" sz="2400" b="1" dirty="0">
                <a:solidFill>
                  <a:srgbClr val="002060"/>
                </a:solidFill>
                <a:latin typeface="Arial" panose="020B0604020202020204" pitchFamily="34" charset="0"/>
                <a:cs typeface="Arial" panose="020B0604020202020204" pitchFamily="34" charset="0"/>
              </a:rPr>
              <a:t>reduction</a:t>
            </a:r>
            <a:r>
              <a:rPr lang="en-GB" sz="2400" dirty="0">
                <a:solidFill>
                  <a:srgbClr val="002060"/>
                </a:solidFill>
                <a:latin typeface="Arial" panose="020B0604020202020204" pitchFamily="34" charset="0"/>
                <a:cs typeface="Arial" panose="020B0604020202020204" pitchFamily="34" charset="0"/>
              </a:rPr>
              <a:t> of the number of </a:t>
            </a:r>
            <a:r>
              <a:rPr lang="en-GB" sz="2400" b="1" dirty="0">
                <a:solidFill>
                  <a:srgbClr val="002060"/>
                </a:solidFill>
                <a:latin typeface="Arial" panose="020B0604020202020204" pitchFamily="34" charset="0"/>
                <a:cs typeface="Arial" panose="020B0604020202020204" pitchFamily="34" charset="0"/>
              </a:rPr>
              <a:t>PILOTS </a:t>
            </a:r>
            <a:r>
              <a:rPr lang="en-GB" sz="2400" dirty="0">
                <a:solidFill>
                  <a:srgbClr val="002060"/>
                </a:solidFill>
                <a:latin typeface="Arial" panose="020B0604020202020204" pitchFamily="34" charset="0"/>
                <a:cs typeface="Arial" panose="020B0604020202020204" pitchFamily="34" charset="0"/>
              </a:rPr>
              <a:t>from the flight deck</a:t>
            </a:r>
          </a:p>
        </p:txBody>
      </p:sp>
      <p:sp>
        <p:nvSpPr>
          <p:cNvPr id="9" name="Title 1">
            <a:extLst>
              <a:ext uri="{FF2B5EF4-FFF2-40B4-BE49-F238E27FC236}">
                <a16:creationId xmlns:a16="http://schemas.microsoft.com/office/drawing/2014/main" id="{F95B278B-0CB9-8849-B63F-1F7F76B1A766}"/>
              </a:ext>
            </a:extLst>
          </p:cNvPr>
          <p:cNvSpPr txBox="1">
            <a:spLocks/>
          </p:cNvSpPr>
          <p:nvPr/>
        </p:nvSpPr>
        <p:spPr>
          <a:xfrm>
            <a:off x="0" y="114300"/>
            <a:ext cx="7707086" cy="559451"/>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solidFill>
                <a:latin typeface="Arial" panose="020B0604020202020204" pitchFamily="34" charset="0"/>
                <a:cs typeface="Arial" panose="020B0604020202020204" pitchFamily="34" charset="0"/>
              </a:rPr>
              <a:t>Pilot Operational Perspective on AI and Cyber Security</a:t>
            </a:r>
          </a:p>
        </p:txBody>
      </p:sp>
    </p:spTree>
    <p:extLst>
      <p:ext uri="{BB962C8B-B14F-4D97-AF65-F5344CB8AC3E}">
        <p14:creationId xmlns:p14="http://schemas.microsoft.com/office/powerpoint/2010/main" val="381387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ssolve">
                                      <p:cBhvr>
                                        <p:cTn id="17" dur="500"/>
                                        <p:tgtEl>
                                          <p:spTgt spid="3">
                                            <p:txEl>
                                              <p:pRg st="0" end="0"/>
                                            </p:txEl>
                                          </p:spTgt>
                                        </p:tgtEl>
                                      </p:cBhvr>
                                    </p:animEffect>
                                  </p:childTnLst>
                                </p:cTn>
                              </p:par>
                            </p:childTnLst>
                          </p:cTn>
                        </p:par>
                        <p:par>
                          <p:cTn id="18" fill="hold">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dissolve">
                                      <p:cBhvr>
                                        <p:cTn id="21" dur="2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dissolve">
                                      <p:cBhvr>
                                        <p:cTn id="26" dur="500"/>
                                        <p:tgtEl>
                                          <p:spTgt spid="3">
                                            <p:txEl>
                                              <p:pRg st="3" end="3"/>
                                            </p:txEl>
                                          </p:spTgt>
                                        </p:tgtEl>
                                      </p:cBhvr>
                                    </p:animEffect>
                                  </p:childTnLst>
                                </p:cTn>
                              </p:par>
                            </p:childTnLst>
                          </p:cTn>
                        </p:par>
                        <p:par>
                          <p:cTn id="27" fill="hold">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dissolve">
                                      <p:cBhvr>
                                        <p:cTn id="3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1371600" y="4406900"/>
            <a:ext cx="7772400" cy="1362075"/>
          </a:xfrm>
          <a:prstGeom prst="rect">
            <a:avLst/>
          </a:prstGeom>
        </p:spPr>
        <p:txBody>
          <a:bodyPr anchor="t">
            <a:normAutofit/>
          </a:bodyPr>
          <a:lstStyle/>
          <a:p>
            <a:pPr>
              <a:defRPr/>
            </a:pPr>
            <a:r>
              <a:rPr lang="en-US" i="1">
                <a:effectLst>
                  <a:outerShdw blurRad="38100" dist="38100" dir="2700000" algn="tl">
                    <a:srgbClr val="000000"/>
                  </a:outerShdw>
                </a:effectLst>
              </a:rPr>
              <a:t/>
            </a:r>
            <a:br>
              <a:rPr lang="en-US" i="1">
                <a:effectLst>
                  <a:outerShdw blurRad="38100" dist="38100" dir="2700000" algn="tl">
                    <a:srgbClr val="000000"/>
                  </a:outerShdw>
                </a:effectLst>
              </a:rPr>
            </a:br>
            <a:endParaRPr lang="en-US">
              <a:effectLst>
                <a:outerShdw blurRad="38100" dist="38100" dir="2700000" algn="tl">
                  <a:srgbClr val="000000"/>
                </a:outerShdw>
              </a:effectLst>
            </a:endParaRPr>
          </a:p>
        </p:txBody>
      </p:sp>
      <p:pic>
        <p:nvPicPr>
          <p:cNvPr id="5" name="Immagine 4">
            <a:extLst>
              <a:ext uri="{FF2B5EF4-FFF2-40B4-BE49-F238E27FC236}">
                <a16:creationId xmlns:a16="http://schemas.microsoft.com/office/drawing/2014/main" id="{53972FA9-6F92-0E42-ABEF-147046F47112}"/>
              </a:ext>
            </a:extLst>
          </p:cNvPr>
          <p:cNvPicPr>
            <a:picLocks noChangeAspect="1"/>
          </p:cNvPicPr>
          <p:nvPr/>
        </p:nvPicPr>
        <p:blipFill>
          <a:blip r:embed="rId3">
            <a:alphaModFix amt="70000"/>
          </a:blip>
          <a:stretch>
            <a:fillRect/>
          </a:stretch>
        </p:blipFill>
        <p:spPr>
          <a:xfrm>
            <a:off x="384058" y="774255"/>
            <a:ext cx="3733779" cy="1691869"/>
          </a:xfrm>
          <a:prstGeom prst="rect">
            <a:avLst/>
          </a:prstGeom>
          <a:ln>
            <a:noFill/>
          </a:ln>
          <a:effectLst>
            <a:softEdge rad="112500"/>
          </a:effectLst>
        </p:spPr>
      </p:pic>
      <p:sp>
        <p:nvSpPr>
          <p:cNvPr id="4" name="CasellaDiTesto 3">
            <a:extLst>
              <a:ext uri="{FF2B5EF4-FFF2-40B4-BE49-F238E27FC236}">
                <a16:creationId xmlns:a16="http://schemas.microsoft.com/office/drawing/2014/main" id="{5416CF45-A0E6-2D46-9D05-1D5E2D26D483}"/>
              </a:ext>
            </a:extLst>
          </p:cNvPr>
          <p:cNvSpPr txBox="1"/>
          <p:nvPr/>
        </p:nvSpPr>
        <p:spPr>
          <a:xfrm>
            <a:off x="553391" y="2818549"/>
            <a:ext cx="3352799" cy="170296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dirty="0">
                <a:solidFill>
                  <a:srgbClr val="C00000"/>
                </a:solidFill>
                <a:latin typeface="Arial" panose="020B0604020202020204" pitchFamily="34" charset="0"/>
                <a:cs typeface="Arial" panose="020B0604020202020204" pitchFamily="34" charset="0"/>
              </a:rPr>
              <a:t>System-</a:t>
            </a:r>
            <a:r>
              <a:rPr lang="en-GB" dirty="0" err="1">
                <a:solidFill>
                  <a:srgbClr val="C00000"/>
                </a:solidFill>
                <a:latin typeface="Arial" panose="020B0604020202020204" pitchFamily="34" charset="0"/>
                <a:cs typeface="Arial" panose="020B0604020202020204" pitchFamily="34" charset="0"/>
              </a:rPr>
              <a:t>faliure</a:t>
            </a:r>
            <a:r>
              <a:rPr lang="en-GB" dirty="0">
                <a:solidFill>
                  <a:srgbClr val="C00000"/>
                </a:solidFill>
                <a:latin typeface="Arial" panose="020B0604020202020204" pitchFamily="34" charset="0"/>
                <a:cs typeface="Arial" panose="020B0604020202020204" pitchFamily="34" charset="0"/>
              </a:rPr>
              <a:t> scenario</a:t>
            </a:r>
          </a:p>
          <a:p>
            <a:pPr marL="285750" indent="-285750">
              <a:lnSpc>
                <a:spcPct val="150000"/>
              </a:lnSpc>
              <a:buFont typeface="Arial" panose="020B0604020202020204" pitchFamily="34" charset="0"/>
              <a:buChar char="•"/>
            </a:pPr>
            <a:r>
              <a:rPr lang="en-GB" dirty="0">
                <a:solidFill>
                  <a:srgbClr val="C00000"/>
                </a:solidFill>
                <a:latin typeface="Arial" panose="020B0604020202020204" pitchFamily="34" charset="0"/>
                <a:cs typeface="Arial" panose="020B0604020202020204" pitchFamily="34" charset="0"/>
              </a:rPr>
              <a:t>Cyber attack</a:t>
            </a:r>
          </a:p>
          <a:p>
            <a:pPr marL="285750" indent="-285750">
              <a:lnSpc>
                <a:spcPct val="150000"/>
              </a:lnSpc>
              <a:buFont typeface="Arial" panose="020B0604020202020204" pitchFamily="34" charset="0"/>
              <a:buChar char="•"/>
            </a:pPr>
            <a:r>
              <a:rPr lang="en-GB" dirty="0">
                <a:solidFill>
                  <a:srgbClr val="C00000"/>
                </a:solidFill>
                <a:latin typeface="Arial" panose="020B0604020202020204" pitchFamily="34" charset="0"/>
                <a:cs typeface="Arial" panose="020B0604020202020204" pitchFamily="34" charset="0"/>
              </a:rPr>
              <a:t>Incapacitation on single pilot</a:t>
            </a:r>
          </a:p>
          <a:p>
            <a:pPr marL="285750" indent="-285750">
              <a:lnSpc>
                <a:spcPct val="150000"/>
              </a:lnSpc>
              <a:buFont typeface="Arial" panose="020B0604020202020204" pitchFamily="34" charset="0"/>
              <a:buChar char="•"/>
            </a:pPr>
            <a:r>
              <a:rPr lang="en-GB" dirty="0">
                <a:solidFill>
                  <a:srgbClr val="C00000"/>
                </a:solidFill>
                <a:latin typeface="Arial" panose="020B0604020202020204" pitchFamily="34" charset="0"/>
                <a:cs typeface="Arial" panose="020B0604020202020204" pitchFamily="34" charset="0"/>
              </a:rPr>
              <a:t>Insider Threat</a:t>
            </a:r>
          </a:p>
        </p:txBody>
      </p:sp>
      <p:sp>
        <p:nvSpPr>
          <p:cNvPr id="6" name="CasellaDiTesto 5">
            <a:extLst>
              <a:ext uri="{FF2B5EF4-FFF2-40B4-BE49-F238E27FC236}">
                <a16:creationId xmlns:a16="http://schemas.microsoft.com/office/drawing/2014/main" id="{CA32E709-87F2-EA41-9E6E-AC17E3D61DFC}"/>
              </a:ext>
            </a:extLst>
          </p:cNvPr>
          <p:cNvSpPr txBox="1"/>
          <p:nvPr/>
        </p:nvSpPr>
        <p:spPr>
          <a:xfrm>
            <a:off x="4786891" y="2747464"/>
            <a:ext cx="4041423" cy="188192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000" dirty="0">
                <a:solidFill>
                  <a:srgbClr val="00B050"/>
                </a:solidFill>
                <a:latin typeface="Arial" panose="020B0604020202020204" pitchFamily="34" charset="0"/>
                <a:cs typeface="Arial" panose="020B0604020202020204" pitchFamily="34" charset="0"/>
              </a:rPr>
              <a:t>Adapt in real time/environment</a:t>
            </a:r>
          </a:p>
          <a:p>
            <a:pPr marL="285750" indent="-285750">
              <a:lnSpc>
                <a:spcPct val="150000"/>
              </a:lnSpc>
              <a:buFont typeface="Arial" panose="020B0604020202020204" pitchFamily="34" charset="0"/>
              <a:buChar char="•"/>
            </a:pPr>
            <a:r>
              <a:rPr lang="en-GB" sz="2000" dirty="0">
                <a:solidFill>
                  <a:srgbClr val="00B050"/>
                </a:solidFill>
                <a:latin typeface="Arial" panose="020B0604020202020204" pitchFamily="34" charset="0"/>
                <a:cs typeface="Arial" panose="020B0604020202020204" pitchFamily="34" charset="0"/>
              </a:rPr>
              <a:t>Adopt non-</a:t>
            </a:r>
            <a:r>
              <a:rPr lang="en-GB" sz="2000" dirty="0" err="1">
                <a:solidFill>
                  <a:srgbClr val="00B050"/>
                </a:solidFill>
                <a:latin typeface="Arial" panose="020B0604020202020204" pitchFamily="34" charset="0"/>
                <a:cs typeface="Arial" panose="020B0604020202020204" pitchFamily="34" charset="0"/>
              </a:rPr>
              <a:t>aticipated</a:t>
            </a:r>
            <a:r>
              <a:rPr lang="en-GB" sz="2000" dirty="0">
                <a:solidFill>
                  <a:srgbClr val="00B050"/>
                </a:solidFill>
                <a:latin typeface="Arial" panose="020B0604020202020204" pitchFamily="34" charset="0"/>
                <a:cs typeface="Arial" panose="020B0604020202020204" pitchFamily="34" charset="0"/>
              </a:rPr>
              <a:t> solution</a:t>
            </a:r>
          </a:p>
          <a:p>
            <a:pPr marL="285750" indent="-285750">
              <a:lnSpc>
                <a:spcPct val="150000"/>
              </a:lnSpc>
              <a:buFont typeface="Arial" panose="020B0604020202020204" pitchFamily="34" charset="0"/>
              <a:buChar char="•"/>
            </a:pPr>
            <a:r>
              <a:rPr lang="en-GB" sz="2000" dirty="0">
                <a:solidFill>
                  <a:srgbClr val="00B050"/>
                </a:solidFill>
                <a:latin typeface="Arial" panose="020B0604020202020204" pitchFamily="34" charset="0"/>
                <a:cs typeface="Arial" panose="020B0604020202020204" pitchFamily="34" charset="0"/>
              </a:rPr>
              <a:t>Critical on-board backup</a:t>
            </a:r>
          </a:p>
          <a:p>
            <a:pPr marL="285750" indent="-285750">
              <a:lnSpc>
                <a:spcPct val="150000"/>
              </a:lnSpc>
              <a:buFont typeface="Arial" panose="020B0604020202020204" pitchFamily="34" charset="0"/>
              <a:buChar char="•"/>
            </a:pPr>
            <a:r>
              <a:rPr lang="en-GB" sz="2000" dirty="0">
                <a:solidFill>
                  <a:srgbClr val="00B050"/>
                </a:solidFill>
                <a:latin typeface="Arial" panose="020B0604020202020204" pitchFamily="34" charset="0"/>
                <a:cs typeface="Arial" panose="020B0604020202020204" pitchFamily="34" charset="0"/>
              </a:rPr>
              <a:t>Last line of defence</a:t>
            </a:r>
          </a:p>
        </p:txBody>
      </p:sp>
      <p:pic>
        <p:nvPicPr>
          <p:cNvPr id="8" name="Immagine 7">
            <a:extLst>
              <a:ext uri="{FF2B5EF4-FFF2-40B4-BE49-F238E27FC236}">
                <a16:creationId xmlns:a16="http://schemas.microsoft.com/office/drawing/2014/main" id="{0656D457-6226-634F-89E7-FF98CDED9194}"/>
              </a:ext>
            </a:extLst>
          </p:cNvPr>
          <p:cNvPicPr>
            <a:picLocks noChangeAspect="1"/>
          </p:cNvPicPr>
          <p:nvPr/>
        </p:nvPicPr>
        <p:blipFill rotWithShape="1">
          <a:blip r:embed="rId4">
            <a:alphaModFix amt="50000"/>
          </a:blip>
          <a:srcRect t="14466" b="13110"/>
          <a:stretch/>
        </p:blipFill>
        <p:spPr>
          <a:xfrm>
            <a:off x="4018846" y="81744"/>
            <a:ext cx="4935890" cy="2384380"/>
          </a:xfrm>
          <a:prstGeom prst="rect">
            <a:avLst/>
          </a:prstGeom>
          <a:ln>
            <a:noFill/>
          </a:ln>
          <a:effectLst>
            <a:softEdge rad="112500"/>
          </a:effectLst>
        </p:spPr>
      </p:pic>
      <p:sp>
        <p:nvSpPr>
          <p:cNvPr id="9" name="Rettangolo 8">
            <a:extLst>
              <a:ext uri="{FF2B5EF4-FFF2-40B4-BE49-F238E27FC236}">
                <a16:creationId xmlns:a16="http://schemas.microsoft.com/office/drawing/2014/main" id="{DD83FA35-F817-9849-9957-C1062E39D15C}"/>
              </a:ext>
            </a:extLst>
          </p:cNvPr>
          <p:cNvSpPr/>
          <p:nvPr/>
        </p:nvSpPr>
        <p:spPr>
          <a:xfrm>
            <a:off x="4786891" y="1001592"/>
            <a:ext cx="3886200" cy="1569660"/>
          </a:xfrm>
          <a:prstGeom prst="rect">
            <a:avLst/>
          </a:prstGeom>
          <a:noFill/>
        </p:spPr>
        <p:txBody>
          <a:bodyPr wrap="square" lIns="91440" tIns="45720" rIns="91440" bIns="45720">
            <a:spAutoFit/>
          </a:bodyPr>
          <a:lstStyle/>
          <a:p>
            <a:pPr algn="ctr"/>
            <a:r>
              <a:rPr lang="it-IT" sz="4800" b="1" cap="none" spc="0" dirty="0">
                <a:ln w="25400">
                  <a:solidFill>
                    <a:schemeClr val="bg1"/>
                  </a:solidFill>
                  <a:prstDash val="solid"/>
                </a:ln>
                <a:solidFill>
                  <a:srgbClr val="00B05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SAFETY</a:t>
            </a:r>
          </a:p>
          <a:p>
            <a:pPr algn="ctr"/>
            <a:r>
              <a:rPr lang="it-IT" sz="4800" b="1" cap="none" spc="0" dirty="0">
                <a:ln w="25400">
                  <a:solidFill>
                    <a:schemeClr val="bg1"/>
                  </a:solidFill>
                  <a:prstDash val="solid"/>
                </a:ln>
                <a:solidFill>
                  <a:srgbClr val="00B05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BARRIER</a:t>
            </a:r>
          </a:p>
        </p:txBody>
      </p:sp>
      <p:sp>
        <p:nvSpPr>
          <p:cNvPr id="10" name="CasellaDiTesto 9">
            <a:extLst>
              <a:ext uri="{FF2B5EF4-FFF2-40B4-BE49-F238E27FC236}">
                <a16:creationId xmlns:a16="http://schemas.microsoft.com/office/drawing/2014/main" id="{1300714D-E41F-C042-9429-C8C4F2FB0B35}"/>
              </a:ext>
            </a:extLst>
          </p:cNvPr>
          <p:cNvSpPr txBox="1"/>
          <p:nvPr/>
        </p:nvSpPr>
        <p:spPr>
          <a:xfrm>
            <a:off x="205845" y="4744858"/>
            <a:ext cx="8715426" cy="1200329"/>
          </a:xfrm>
          <a:prstGeom prst="rect">
            <a:avLst/>
          </a:prstGeom>
          <a:solidFill>
            <a:srgbClr val="00B050"/>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sz="2400" b="1" dirty="0">
                <a:latin typeface="Arial" panose="020B0604020202020204" pitchFamily="34" charset="0"/>
                <a:cs typeface="Arial" panose="020B0604020202020204" pitchFamily="34" charset="0"/>
              </a:rPr>
              <a:t>FLIGHT CREW </a:t>
            </a:r>
            <a:r>
              <a:rPr lang="en-GB" sz="2400" dirty="0">
                <a:latin typeface="Arial" panose="020B0604020202020204" pitchFamily="34" charset="0"/>
                <a:cs typeface="Arial" panose="020B0604020202020204" pitchFamily="34" charset="0"/>
              </a:rPr>
              <a:t>form the </a:t>
            </a:r>
            <a:r>
              <a:rPr lang="en-GB" sz="2400" b="1" dirty="0">
                <a:latin typeface="Arial" panose="020B0604020202020204" pitchFamily="34" charset="0"/>
                <a:cs typeface="Arial" panose="020B0604020202020204" pitchFamily="34" charset="0"/>
              </a:rPr>
              <a:t>LAST LINE OF DEFENSE against </a:t>
            </a:r>
            <a:r>
              <a:rPr lang="en-GB" sz="2400" dirty="0">
                <a:latin typeface="Arial" panose="020B0604020202020204" pitchFamily="34" charset="0"/>
                <a:cs typeface="Arial" panose="020B0604020202020204" pitchFamily="34" charset="0"/>
              </a:rPr>
              <a:t>fatal consequences of a </a:t>
            </a:r>
            <a:r>
              <a:rPr lang="en-GB" sz="2400" b="1" dirty="0">
                <a:latin typeface="Arial" panose="020B0604020202020204" pitchFamily="34" charset="0"/>
                <a:cs typeface="Arial" panose="020B0604020202020204" pitchFamily="34" charset="0"/>
              </a:rPr>
              <a:t>cyber-attack </a:t>
            </a:r>
            <a:r>
              <a:rPr lang="en-GB" sz="2400" dirty="0">
                <a:latin typeface="Arial" panose="020B0604020202020204" pitchFamily="34" charset="0"/>
                <a:cs typeface="Arial" panose="020B0604020202020204" pitchFamily="34" charset="0"/>
              </a:rPr>
              <a:t>on the aircraft or airspace infrastructure</a:t>
            </a:r>
            <a:r>
              <a:rPr lang="en-GB" sz="2400" b="1" dirty="0">
                <a:latin typeface="Arial" panose="020B0604020202020204" pitchFamily="34" charset="0"/>
                <a:cs typeface="Arial" panose="020B0604020202020204" pitchFamily="34" charset="0"/>
              </a:rPr>
              <a:t>.</a:t>
            </a:r>
          </a:p>
        </p:txBody>
      </p:sp>
      <p:pic>
        <p:nvPicPr>
          <p:cNvPr id="3" name="Immagine 2">
            <a:extLst>
              <a:ext uri="{FF2B5EF4-FFF2-40B4-BE49-F238E27FC236}">
                <a16:creationId xmlns:a16="http://schemas.microsoft.com/office/drawing/2014/main" id="{E1333ABC-DE62-D5AB-3F73-4AE2F3CF48E6}"/>
              </a:ext>
            </a:extLst>
          </p:cNvPr>
          <p:cNvPicPr>
            <a:picLocks noChangeAspect="1"/>
          </p:cNvPicPr>
          <p:nvPr/>
        </p:nvPicPr>
        <p:blipFill rotWithShape="1">
          <a:blip r:embed="rId5"/>
          <a:srcRect r="66346" b="-16713"/>
          <a:stretch/>
        </p:blipFill>
        <p:spPr>
          <a:xfrm>
            <a:off x="4572000" y="6175395"/>
            <a:ext cx="1230923" cy="652194"/>
          </a:xfrm>
          <a:prstGeom prst="rect">
            <a:avLst/>
          </a:prstGeom>
        </p:spPr>
      </p:pic>
      <p:pic>
        <p:nvPicPr>
          <p:cNvPr id="7" name="Immagine 6" descr="Immagine che contiene testo, Carattere, schermata, logo&#10;&#10;Descrizione generata automaticamente">
            <a:extLst>
              <a:ext uri="{FF2B5EF4-FFF2-40B4-BE49-F238E27FC236}">
                <a16:creationId xmlns:a16="http://schemas.microsoft.com/office/drawing/2014/main" id="{963E7CC3-D70D-AE7C-1F35-41F067050F4A}"/>
              </a:ext>
            </a:extLst>
          </p:cNvPr>
          <p:cNvPicPr>
            <a:picLocks noChangeAspect="1"/>
          </p:cNvPicPr>
          <p:nvPr/>
        </p:nvPicPr>
        <p:blipFill>
          <a:blip r:embed="rId6"/>
          <a:stretch>
            <a:fillRect/>
          </a:stretch>
        </p:blipFill>
        <p:spPr>
          <a:xfrm>
            <a:off x="7590674" y="6175395"/>
            <a:ext cx="1096126" cy="652195"/>
          </a:xfrm>
          <a:prstGeom prst="rect">
            <a:avLst/>
          </a:prstGeom>
        </p:spPr>
      </p:pic>
    </p:spTree>
    <p:extLst>
      <p:ext uri="{BB962C8B-B14F-4D97-AF65-F5344CB8AC3E}">
        <p14:creationId xmlns:p14="http://schemas.microsoft.com/office/powerpoint/2010/main" val="1986081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dissolv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dissolv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dissolv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childTnLst>
                          </p:cTn>
                        </p:par>
                        <p:par>
                          <p:cTn id="33" fill="hold">
                            <p:stCondLst>
                              <p:cond delay="500"/>
                            </p:stCondLst>
                            <p:childTnLst>
                              <p:par>
                                <p:cTn id="34" presetID="9"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dissolve">
                                      <p:cBhvr>
                                        <p:cTn id="36" dur="2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Effect transition="in" filter="dissolve">
                                      <p:cBhvr>
                                        <p:cTn id="41" dur="500"/>
                                        <p:tgtEl>
                                          <p:spTgt spid="6">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6">
                                            <p:txEl>
                                              <p:pRg st="1" end="1"/>
                                            </p:txEl>
                                          </p:spTgt>
                                        </p:tgtEl>
                                        <p:attrNameLst>
                                          <p:attrName>style.visibility</p:attrName>
                                        </p:attrNameLst>
                                      </p:cBhvr>
                                      <p:to>
                                        <p:strVal val="visible"/>
                                      </p:to>
                                    </p:set>
                                    <p:animEffect transition="in" filter="dissolve">
                                      <p:cBhvr>
                                        <p:cTn id="46" dur="500"/>
                                        <p:tgtEl>
                                          <p:spTgt spid="6">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animEffect transition="in" filter="dissolve">
                                      <p:cBhvr>
                                        <p:cTn id="51" dur="500"/>
                                        <p:tgtEl>
                                          <p:spTgt spid="6">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6">
                                            <p:txEl>
                                              <p:pRg st="3" end="3"/>
                                            </p:txEl>
                                          </p:spTgt>
                                        </p:tgtEl>
                                        <p:attrNameLst>
                                          <p:attrName>style.visibility</p:attrName>
                                        </p:attrNameLst>
                                      </p:cBhvr>
                                      <p:to>
                                        <p:strVal val="visible"/>
                                      </p:to>
                                    </p:set>
                                    <p:animEffect transition="in" filter="dissolve">
                                      <p:cBhvr>
                                        <p:cTn id="56" dur="500"/>
                                        <p:tgtEl>
                                          <p:spTgt spid="6">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dissolve">
                                      <p:cBhvr>
                                        <p:cTn id="6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9"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53972FA9-6F92-0E42-ABEF-147046F47112}"/>
              </a:ext>
            </a:extLst>
          </p:cNvPr>
          <p:cNvPicPr>
            <a:picLocks noChangeAspect="1"/>
          </p:cNvPicPr>
          <p:nvPr/>
        </p:nvPicPr>
        <p:blipFill>
          <a:blip r:embed="rId3">
            <a:alphaModFix amt="50000"/>
          </a:blip>
          <a:stretch>
            <a:fillRect/>
          </a:stretch>
        </p:blipFill>
        <p:spPr>
          <a:xfrm>
            <a:off x="285067" y="1273934"/>
            <a:ext cx="3733779" cy="1691869"/>
          </a:xfrm>
          <a:prstGeom prst="rect">
            <a:avLst/>
          </a:prstGeom>
          <a:ln>
            <a:noFill/>
          </a:ln>
          <a:effectLst>
            <a:softEdge rad="112500"/>
          </a:effectLst>
        </p:spPr>
      </p:pic>
      <p:sp>
        <p:nvSpPr>
          <p:cNvPr id="4" name="CasellaDiTesto 3">
            <a:extLst>
              <a:ext uri="{FF2B5EF4-FFF2-40B4-BE49-F238E27FC236}">
                <a16:creationId xmlns:a16="http://schemas.microsoft.com/office/drawing/2014/main" id="{5416CF45-A0E6-2D46-9D05-1D5E2D26D483}"/>
              </a:ext>
            </a:extLst>
          </p:cNvPr>
          <p:cNvSpPr txBox="1"/>
          <p:nvPr/>
        </p:nvSpPr>
        <p:spPr>
          <a:xfrm>
            <a:off x="553391" y="3128794"/>
            <a:ext cx="3352799" cy="170296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System-</a:t>
            </a:r>
            <a:r>
              <a:rPr lang="en-GB" dirty="0" err="1">
                <a:solidFill>
                  <a:srgbClr val="002060"/>
                </a:solidFill>
                <a:latin typeface="Arial" panose="020B0604020202020204" pitchFamily="34" charset="0"/>
                <a:cs typeface="Arial" panose="020B0604020202020204" pitchFamily="34" charset="0"/>
              </a:rPr>
              <a:t>faliure</a:t>
            </a:r>
            <a:r>
              <a:rPr lang="en-GB" dirty="0">
                <a:solidFill>
                  <a:srgbClr val="002060"/>
                </a:solidFill>
                <a:latin typeface="Arial" panose="020B0604020202020204" pitchFamily="34" charset="0"/>
                <a:cs typeface="Arial" panose="020B0604020202020204" pitchFamily="34" charset="0"/>
              </a:rPr>
              <a:t> scenario</a:t>
            </a:r>
          </a:p>
          <a:p>
            <a:pPr marL="285750" indent="-285750">
              <a:lnSpc>
                <a:spcPct val="150000"/>
              </a:lnSpc>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Cyber attack</a:t>
            </a:r>
          </a:p>
          <a:p>
            <a:pPr marL="285750" indent="-285750">
              <a:lnSpc>
                <a:spcPct val="150000"/>
              </a:lnSpc>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Incapacitation on single pilot</a:t>
            </a:r>
          </a:p>
          <a:p>
            <a:pPr marL="285750" indent="-285750">
              <a:lnSpc>
                <a:spcPct val="150000"/>
              </a:lnSpc>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Insider Threat</a:t>
            </a:r>
          </a:p>
        </p:txBody>
      </p:sp>
      <p:sp>
        <p:nvSpPr>
          <p:cNvPr id="6" name="CasellaDiTesto 5">
            <a:extLst>
              <a:ext uri="{FF2B5EF4-FFF2-40B4-BE49-F238E27FC236}">
                <a16:creationId xmlns:a16="http://schemas.microsoft.com/office/drawing/2014/main" id="{CA32E709-87F2-EA41-9E6E-AC17E3D61DFC}"/>
              </a:ext>
            </a:extLst>
          </p:cNvPr>
          <p:cNvSpPr txBox="1"/>
          <p:nvPr/>
        </p:nvSpPr>
        <p:spPr>
          <a:xfrm>
            <a:off x="4786891" y="3057709"/>
            <a:ext cx="4041423" cy="188192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Adapt in real time/environment</a:t>
            </a:r>
          </a:p>
          <a:p>
            <a:pPr marL="285750" indent="-285750">
              <a:lnSpc>
                <a:spcPct val="150000"/>
              </a:lnSpc>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Adopt non-</a:t>
            </a:r>
            <a:r>
              <a:rPr lang="en-GB" sz="2000" dirty="0" err="1">
                <a:solidFill>
                  <a:srgbClr val="002060"/>
                </a:solidFill>
                <a:latin typeface="Arial" panose="020B0604020202020204" pitchFamily="34" charset="0"/>
                <a:cs typeface="Arial" panose="020B0604020202020204" pitchFamily="34" charset="0"/>
              </a:rPr>
              <a:t>aticipated</a:t>
            </a:r>
            <a:r>
              <a:rPr lang="en-GB" sz="2000" dirty="0">
                <a:solidFill>
                  <a:srgbClr val="002060"/>
                </a:solidFill>
                <a:latin typeface="Arial" panose="020B0604020202020204" pitchFamily="34" charset="0"/>
                <a:cs typeface="Arial" panose="020B0604020202020204" pitchFamily="34" charset="0"/>
              </a:rPr>
              <a:t> solution</a:t>
            </a:r>
          </a:p>
          <a:p>
            <a:pPr marL="285750" indent="-285750">
              <a:lnSpc>
                <a:spcPct val="150000"/>
              </a:lnSpc>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Critical on-board backup</a:t>
            </a:r>
          </a:p>
          <a:p>
            <a:pPr marL="285750" indent="-285750">
              <a:lnSpc>
                <a:spcPct val="150000"/>
              </a:lnSpc>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Last line of defence</a:t>
            </a:r>
          </a:p>
        </p:txBody>
      </p:sp>
      <p:pic>
        <p:nvPicPr>
          <p:cNvPr id="8" name="Immagine 7">
            <a:extLst>
              <a:ext uri="{FF2B5EF4-FFF2-40B4-BE49-F238E27FC236}">
                <a16:creationId xmlns:a16="http://schemas.microsoft.com/office/drawing/2014/main" id="{0656D457-6226-634F-89E7-FF98CDED9194}"/>
              </a:ext>
            </a:extLst>
          </p:cNvPr>
          <p:cNvPicPr>
            <a:picLocks noChangeAspect="1"/>
          </p:cNvPicPr>
          <p:nvPr/>
        </p:nvPicPr>
        <p:blipFill rotWithShape="1">
          <a:blip r:embed="rId4">
            <a:alphaModFix amt="50000"/>
          </a:blip>
          <a:srcRect t="14466" b="13110"/>
          <a:stretch/>
        </p:blipFill>
        <p:spPr>
          <a:xfrm>
            <a:off x="4018846" y="669580"/>
            <a:ext cx="4935890" cy="2384380"/>
          </a:xfrm>
          <a:prstGeom prst="rect">
            <a:avLst/>
          </a:prstGeom>
          <a:ln>
            <a:noFill/>
          </a:ln>
          <a:effectLst>
            <a:softEdge rad="112500"/>
          </a:effectLst>
        </p:spPr>
      </p:pic>
      <p:sp>
        <p:nvSpPr>
          <p:cNvPr id="9" name="Rettangolo 8">
            <a:extLst>
              <a:ext uri="{FF2B5EF4-FFF2-40B4-BE49-F238E27FC236}">
                <a16:creationId xmlns:a16="http://schemas.microsoft.com/office/drawing/2014/main" id="{DD83FA35-F817-9849-9957-C1062E39D15C}"/>
              </a:ext>
            </a:extLst>
          </p:cNvPr>
          <p:cNvSpPr/>
          <p:nvPr/>
        </p:nvSpPr>
        <p:spPr>
          <a:xfrm>
            <a:off x="4786891" y="1589428"/>
            <a:ext cx="3886200" cy="1569660"/>
          </a:xfrm>
          <a:prstGeom prst="rect">
            <a:avLst/>
          </a:prstGeom>
          <a:noFill/>
        </p:spPr>
        <p:txBody>
          <a:bodyPr wrap="square" lIns="91440" tIns="45720" rIns="91440" bIns="45720">
            <a:spAutoFit/>
          </a:bodyPr>
          <a:lstStyle/>
          <a:p>
            <a:pPr algn="ctr"/>
            <a:r>
              <a:rPr lang="it-IT" sz="4800" b="1" cap="none" spc="0" dirty="0">
                <a:ln w="25400">
                  <a:solidFill>
                    <a:schemeClr val="bg1"/>
                  </a:solidFill>
                  <a:prstDash val="solid"/>
                </a:ln>
                <a:solidFill>
                  <a:srgbClr val="00B05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SAFETY</a:t>
            </a:r>
          </a:p>
          <a:p>
            <a:pPr algn="ctr"/>
            <a:r>
              <a:rPr lang="it-IT" sz="4800" b="1" cap="none" spc="0" dirty="0">
                <a:ln w="25400">
                  <a:solidFill>
                    <a:schemeClr val="bg1"/>
                  </a:solidFill>
                  <a:prstDash val="solid"/>
                </a:ln>
                <a:solidFill>
                  <a:srgbClr val="00B05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BARRIER</a:t>
            </a:r>
          </a:p>
        </p:txBody>
      </p:sp>
      <p:sp>
        <p:nvSpPr>
          <p:cNvPr id="10" name="CasellaDiTesto 9">
            <a:extLst>
              <a:ext uri="{FF2B5EF4-FFF2-40B4-BE49-F238E27FC236}">
                <a16:creationId xmlns:a16="http://schemas.microsoft.com/office/drawing/2014/main" id="{1300714D-E41F-C042-9429-C8C4F2FB0B35}"/>
              </a:ext>
            </a:extLst>
          </p:cNvPr>
          <p:cNvSpPr txBox="1"/>
          <p:nvPr/>
        </p:nvSpPr>
        <p:spPr>
          <a:xfrm>
            <a:off x="214287" y="5087937"/>
            <a:ext cx="8715426" cy="830997"/>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sz="2400" b="1" dirty="0">
                <a:solidFill>
                  <a:srgbClr val="002060"/>
                </a:solidFill>
                <a:latin typeface="Arial" panose="020B0604020202020204" pitchFamily="34" charset="0"/>
                <a:cs typeface="Arial" panose="020B0604020202020204" pitchFamily="34" charset="0"/>
              </a:rPr>
              <a:t>FLIGHT CREW </a:t>
            </a:r>
            <a:r>
              <a:rPr lang="en-GB" sz="2400" dirty="0">
                <a:solidFill>
                  <a:srgbClr val="002060"/>
                </a:solidFill>
                <a:latin typeface="Arial" panose="020B0604020202020204" pitchFamily="34" charset="0"/>
                <a:cs typeface="Arial" panose="020B0604020202020204" pitchFamily="34" charset="0"/>
              </a:rPr>
              <a:t>form the </a:t>
            </a:r>
            <a:r>
              <a:rPr lang="en-GB" sz="2400" b="1" dirty="0">
                <a:solidFill>
                  <a:srgbClr val="002060"/>
                </a:solidFill>
                <a:latin typeface="Arial" panose="020B0604020202020204" pitchFamily="34" charset="0"/>
                <a:cs typeface="Arial" panose="020B0604020202020204" pitchFamily="34" charset="0"/>
              </a:rPr>
              <a:t>LAST LINE OF DEFENSE against </a:t>
            </a:r>
            <a:r>
              <a:rPr lang="en-GB" sz="2400" dirty="0">
                <a:solidFill>
                  <a:srgbClr val="002060"/>
                </a:solidFill>
                <a:latin typeface="Arial" panose="020B0604020202020204" pitchFamily="34" charset="0"/>
                <a:cs typeface="Arial" panose="020B0604020202020204" pitchFamily="34" charset="0"/>
              </a:rPr>
              <a:t>fatal consequences of a </a:t>
            </a:r>
            <a:r>
              <a:rPr lang="en-GB" sz="2400" b="1" dirty="0">
                <a:solidFill>
                  <a:srgbClr val="002060"/>
                </a:solidFill>
                <a:latin typeface="Arial" panose="020B0604020202020204" pitchFamily="34" charset="0"/>
                <a:cs typeface="Arial" panose="020B0604020202020204" pitchFamily="34" charset="0"/>
              </a:rPr>
              <a:t>cyber-attack </a:t>
            </a:r>
            <a:r>
              <a:rPr lang="en-GB" sz="2400" dirty="0">
                <a:solidFill>
                  <a:srgbClr val="002060"/>
                </a:solidFill>
                <a:latin typeface="Arial" panose="020B0604020202020204" pitchFamily="34" charset="0"/>
                <a:cs typeface="Arial" panose="020B0604020202020204" pitchFamily="34" charset="0"/>
              </a:rPr>
              <a:t>on the aircraft</a:t>
            </a:r>
            <a:endParaRPr lang="en-GB" sz="2400" b="1" dirty="0">
              <a:solidFill>
                <a:srgbClr val="002060"/>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AD96A283-846E-C34D-AF40-C4CF2FC31B12}"/>
              </a:ext>
            </a:extLst>
          </p:cNvPr>
          <p:cNvSpPr txBox="1">
            <a:spLocks/>
          </p:cNvSpPr>
          <p:nvPr/>
        </p:nvSpPr>
        <p:spPr>
          <a:xfrm>
            <a:off x="0" y="114300"/>
            <a:ext cx="7707086" cy="559451"/>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solidFill>
                <a:latin typeface="Arial" panose="020B0604020202020204" pitchFamily="34" charset="0"/>
                <a:cs typeface="Arial" panose="020B0604020202020204" pitchFamily="34" charset="0"/>
              </a:rPr>
              <a:t>Pilot Operational Perspective on AI and Cyber Security</a:t>
            </a:r>
          </a:p>
        </p:txBody>
      </p:sp>
    </p:spTree>
    <p:extLst>
      <p:ext uri="{BB962C8B-B14F-4D97-AF65-F5344CB8AC3E}">
        <p14:creationId xmlns:p14="http://schemas.microsoft.com/office/powerpoint/2010/main" val="114335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dissolv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dissolv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dissolv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childTnLst>
                          </p:cTn>
                        </p:par>
                        <p:par>
                          <p:cTn id="33" fill="hold">
                            <p:stCondLst>
                              <p:cond delay="500"/>
                            </p:stCondLst>
                            <p:childTnLst>
                              <p:par>
                                <p:cTn id="34" presetID="9"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dissolve">
                                      <p:cBhvr>
                                        <p:cTn id="36" dur="2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Effect transition="in" filter="dissolve">
                                      <p:cBhvr>
                                        <p:cTn id="41" dur="500"/>
                                        <p:tgtEl>
                                          <p:spTgt spid="6">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6">
                                            <p:txEl>
                                              <p:pRg st="1" end="1"/>
                                            </p:txEl>
                                          </p:spTgt>
                                        </p:tgtEl>
                                        <p:attrNameLst>
                                          <p:attrName>style.visibility</p:attrName>
                                        </p:attrNameLst>
                                      </p:cBhvr>
                                      <p:to>
                                        <p:strVal val="visible"/>
                                      </p:to>
                                    </p:set>
                                    <p:animEffect transition="in" filter="dissolve">
                                      <p:cBhvr>
                                        <p:cTn id="46" dur="500"/>
                                        <p:tgtEl>
                                          <p:spTgt spid="6">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animEffect transition="in" filter="dissolve">
                                      <p:cBhvr>
                                        <p:cTn id="51" dur="500"/>
                                        <p:tgtEl>
                                          <p:spTgt spid="6">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6">
                                            <p:txEl>
                                              <p:pRg st="3" end="3"/>
                                            </p:txEl>
                                          </p:spTgt>
                                        </p:tgtEl>
                                        <p:attrNameLst>
                                          <p:attrName>style.visibility</p:attrName>
                                        </p:attrNameLst>
                                      </p:cBhvr>
                                      <p:to>
                                        <p:strVal val="visible"/>
                                      </p:to>
                                    </p:set>
                                    <p:animEffect transition="in" filter="dissolve">
                                      <p:cBhvr>
                                        <p:cTn id="56" dur="500"/>
                                        <p:tgtEl>
                                          <p:spTgt spid="6">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dissolve">
                                      <p:cBhvr>
                                        <p:cTn id="6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9"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9AC11C1-BC46-A844-938F-9AE5D3936480}"/>
              </a:ext>
            </a:extLst>
          </p:cNvPr>
          <p:cNvSpPr txBox="1">
            <a:spLocks/>
          </p:cNvSpPr>
          <p:nvPr/>
        </p:nvSpPr>
        <p:spPr>
          <a:xfrm>
            <a:off x="122464" y="3550483"/>
            <a:ext cx="8686800" cy="11430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2060"/>
                </a:solidFill>
                <a:latin typeface="Arial" panose="020B0604020202020204" pitchFamily="34" charset="0"/>
                <a:cs typeface="Arial" panose="020B0604020202020204" pitchFamily="34" charset="0"/>
              </a:rPr>
              <a:t>Pilot Operational Perspective</a:t>
            </a:r>
          </a:p>
        </p:txBody>
      </p:sp>
      <p:pic>
        <p:nvPicPr>
          <p:cNvPr id="11" name="Segnaposto contenuto 8" descr="Immagine che contiene persona, mano&#10;&#10;Descrizione generata automaticamente">
            <a:extLst>
              <a:ext uri="{FF2B5EF4-FFF2-40B4-BE49-F238E27FC236}">
                <a16:creationId xmlns:a16="http://schemas.microsoft.com/office/drawing/2014/main" id="{80CCA27B-D0AA-2E45-92A7-673516A6F121}"/>
              </a:ext>
            </a:extLst>
          </p:cNvPr>
          <p:cNvPicPr>
            <a:picLocks noChangeAspect="1"/>
          </p:cNvPicPr>
          <p:nvPr/>
        </p:nvPicPr>
        <p:blipFill>
          <a:blip r:embed="rId3">
            <a:alphaModFix amt="35000"/>
          </a:blip>
          <a:stretch>
            <a:fillRect/>
          </a:stretch>
        </p:blipFill>
        <p:spPr>
          <a:xfrm>
            <a:off x="249521" y="439623"/>
            <a:ext cx="5269535" cy="2961129"/>
          </a:xfrm>
          <a:prstGeom prst="rect">
            <a:avLst/>
          </a:prstGeom>
          <a:ln>
            <a:noFill/>
          </a:ln>
          <a:effectLst>
            <a:softEdge rad="112500"/>
          </a:effectLst>
        </p:spPr>
      </p:pic>
      <p:pic>
        <p:nvPicPr>
          <p:cNvPr id="13" name="Immagine 12" descr="Immagine che contiene luce, notte, riflesso, proiezione&#10;&#10;Descrizione generata automaticamente">
            <a:extLst>
              <a:ext uri="{FF2B5EF4-FFF2-40B4-BE49-F238E27FC236}">
                <a16:creationId xmlns:a16="http://schemas.microsoft.com/office/drawing/2014/main" id="{64D623C0-E0E2-2C4E-8CAA-5BF4F5C6C7FD}"/>
              </a:ext>
            </a:extLst>
          </p:cNvPr>
          <p:cNvPicPr>
            <a:picLocks noChangeAspect="1"/>
          </p:cNvPicPr>
          <p:nvPr/>
        </p:nvPicPr>
        <p:blipFill>
          <a:blip r:embed="rId4">
            <a:alphaModFix amt="35000"/>
          </a:blip>
          <a:stretch>
            <a:fillRect/>
          </a:stretch>
        </p:blipFill>
        <p:spPr>
          <a:xfrm>
            <a:off x="3501052" y="1137984"/>
            <a:ext cx="5308212" cy="2533203"/>
          </a:xfrm>
          <a:prstGeom prst="rect">
            <a:avLst/>
          </a:prstGeom>
          <a:ln>
            <a:noFill/>
          </a:ln>
          <a:effectLst>
            <a:softEdge rad="112500"/>
          </a:effectLst>
        </p:spPr>
      </p:pic>
      <p:sp>
        <p:nvSpPr>
          <p:cNvPr id="15" name="CasellaDiTesto 14">
            <a:extLst>
              <a:ext uri="{FF2B5EF4-FFF2-40B4-BE49-F238E27FC236}">
                <a16:creationId xmlns:a16="http://schemas.microsoft.com/office/drawing/2014/main" id="{4DAF1FC6-7FA8-534F-B421-AA26BE2DCEF0}"/>
              </a:ext>
            </a:extLst>
          </p:cNvPr>
          <p:cNvSpPr txBox="1"/>
          <p:nvPr/>
        </p:nvSpPr>
        <p:spPr>
          <a:xfrm>
            <a:off x="48988" y="4242687"/>
            <a:ext cx="9021535" cy="901593"/>
          </a:xfrm>
          <a:prstGeom prst="rect">
            <a:avLst/>
          </a:prstGeom>
          <a:noFill/>
        </p:spPr>
        <p:txBody>
          <a:bodyPr wrap="square">
            <a:spAutoFit/>
          </a:bodyPr>
          <a:lstStyle/>
          <a:p>
            <a:pPr algn="ctr">
              <a:lnSpc>
                <a:spcPct val="150000"/>
              </a:lnSpc>
            </a:pPr>
            <a:r>
              <a:rPr lang="en-GB" sz="4000" b="1" dirty="0">
                <a:solidFill>
                  <a:srgbClr val="002060"/>
                </a:solidFill>
                <a:latin typeface="Arial" panose="020B0604020202020204" pitchFamily="34" charset="0"/>
                <a:cs typeface="Arial" panose="020B0604020202020204" pitchFamily="34" charset="0"/>
              </a:rPr>
              <a:t>o</a:t>
            </a:r>
            <a:r>
              <a:rPr lang="en-GB" sz="4000" b="1" i="0" u="none" strike="noStrike" dirty="0">
                <a:solidFill>
                  <a:srgbClr val="002060"/>
                </a:solidFill>
                <a:effectLst/>
                <a:latin typeface="Arial" panose="020B0604020202020204" pitchFamily="34" charset="0"/>
                <a:cs typeface="Arial" panose="020B0604020202020204" pitchFamily="34" charset="0"/>
              </a:rPr>
              <a:t>n AI and Cyber security in Aviation</a:t>
            </a:r>
            <a:endParaRPr lang="en-GB" sz="40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2521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59008454-8BCA-7D40-AE90-294FABA3DA29}"/>
              </a:ext>
            </a:extLst>
          </p:cNvPr>
          <p:cNvPicPr>
            <a:picLocks noChangeAspect="1"/>
          </p:cNvPicPr>
          <p:nvPr/>
        </p:nvPicPr>
        <p:blipFill rotWithShape="1">
          <a:blip r:embed="rId3">
            <a:alphaModFix/>
          </a:blip>
          <a:srcRect b="26432"/>
          <a:stretch/>
        </p:blipFill>
        <p:spPr>
          <a:xfrm>
            <a:off x="2555342" y="1648540"/>
            <a:ext cx="3616857" cy="2663323"/>
          </a:xfrm>
          <a:prstGeom prst="rect">
            <a:avLst/>
          </a:prstGeom>
          <a:ln>
            <a:noFill/>
          </a:ln>
          <a:effectLst>
            <a:softEdge rad="112500"/>
          </a:effectLst>
        </p:spPr>
      </p:pic>
      <p:sp>
        <p:nvSpPr>
          <p:cNvPr id="2" name="Titolo 1"/>
          <p:cNvSpPr>
            <a:spLocks noGrp="1"/>
          </p:cNvSpPr>
          <p:nvPr>
            <p:ph type="title"/>
          </p:nvPr>
        </p:nvSpPr>
        <p:spPr>
          <a:xfrm>
            <a:off x="1371600" y="4406900"/>
            <a:ext cx="7772400" cy="1362075"/>
          </a:xfrm>
          <a:prstGeom prst="rect">
            <a:avLst/>
          </a:prstGeom>
        </p:spPr>
        <p:txBody>
          <a:bodyPr anchor="t">
            <a:normAutofit/>
          </a:bodyPr>
          <a:lstStyle/>
          <a:p>
            <a:pPr>
              <a:defRPr/>
            </a:pPr>
            <a:r>
              <a:rPr lang="en-US" i="1">
                <a:effectLst>
                  <a:outerShdw blurRad="38100" dist="38100" dir="2700000" algn="tl">
                    <a:srgbClr val="000000"/>
                  </a:outerShdw>
                </a:effectLst>
              </a:rPr>
              <a:t/>
            </a:r>
            <a:br>
              <a:rPr lang="en-US" i="1">
                <a:effectLst>
                  <a:outerShdw blurRad="38100" dist="38100" dir="2700000" algn="tl">
                    <a:srgbClr val="000000"/>
                  </a:outerShdw>
                </a:effectLst>
              </a:rPr>
            </a:br>
            <a:endParaRPr lang="en-US">
              <a:effectLst>
                <a:outerShdw blurRad="38100" dist="38100" dir="2700000" algn="tl">
                  <a:srgbClr val="000000"/>
                </a:outerShdw>
              </a:effectLst>
            </a:endParaRPr>
          </a:p>
        </p:txBody>
      </p:sp>
      <p:sp>
        <p:nvSpPr>
          <p:cNvPr id="4" name="CasellaDiTesto 3">
            <a:extLst>
              <a:ext uri="{FF2B5EF4-FFF2-40B4-BE49-F238E27FC236}">
                <a16:creationId xmlns:a16="http://schemas.microsoft.com/office/drawing/2014/main" id="{360B6886-1FB2-FE4B-88DC-3A72B0015946}"/>
              </a:ext>
            </a:extLst>
          </p:cNvPr>
          <p:cNvSpPr txBox="1"/>
          <p:nvPr/>
        </p:nvSpPr>
        <p:spPr>
          <a:xfrm>
            <a:off x="242205" y="940654"/>
            <a:ext cx="8756500" cy="707886"/>
          </a:xfrm>
          <a:prstGeom prst="rect">
            <a:avLst/>
          </a:prstGeom>
          <a:noFill/>
        </p:spPr>
        <p:txBody>
          <a:bodyPr wrap="none" rtlCol="0">
            <a:spAutoFit/>
          </a:bodyPr>
          <a:lstStyle/>
          <a:p>
            <a:r>
              <a:rPr lang="it-IT" sz="4000" b="1" dirty="0">
                <a:solidFill>
                  <a:srgbClr val="002060"/>
                </a:solidFill>
                <a:latin typeface="Arial" panose="020B0604020202020204" pitchFamily="34" charset="0"/>
                <a:cs typeface="Arial" panose="020B0604020202020204" pitchFamily="34" charset="0"/>
              </a:rPr>
              <a:t>2 PILOTS </a:t>
            </a:r>
            <a:r>
              <a:rPr lang="it-IT" sz="4000" dirty="0">
                <a:solidFill>
                  <a:srgbClr val="002060"/>
                </a:solidFill>
                <a:latin typeface="Arial" panose="020B0604020202020204" pitchFamily="34" charset="0"/>
                <a:cs typeface="Arial" panose="020B0604020202020204" pitchFamily="34" charset="0"/>
              </a:rPr>
              <a:t>+ AI = ENACHED </a:t>
            </a:r>
            <a:r>
              <a:rPr lang="it-IT" sz="4000" b="1" dirty="0">
                <a:solidFill>
                  <a:srgbClr val="002060"/>
                </a:solidFill>
                <a:latin typeface="Arial" panose="020B0604020202020204" pitchFamily="34" charset="0"/>
                <a:cs typeface="Arial" panose="020B0604020202020204" pitchFamily="34" charset="0"/>
              </a:rPr>
              <a:t>SAFETY</a:t>
            </a:r>
          </a:p>
        </p:txBody>
      </p:sp>
      <p:sp>
        <p:nvSpPr>
          <p:cNvPr id="7" name="CasellaDiTesto 6">
            <a:extLst>
              <a:ext uri="{FF2B5EF4-FFF2-40B4-BE49-F238E27FC236}">
                <a16:creationId xmlns:a16="http://schemas.microsoft.com/office/drawing/2014/main" id="{511C6D48-03D5-B840-8337-A837796BB4EA}"/>
              </a:ext>
            </a:extLst>
          </p:cNvPr>
          <p:cNvSpPr txBox="1"/>
          <p:nvPr/>
        </p:nvSpPr>
        <p:spPr>
          <a:xfrm>
            <a:off x="956340" y="4487772"/>
            <a:ext cx="6814862" cy="1200329"/>
          </a:xfrm>
          <a:prstGeom prst="rect">
            <a:avLst/>
          </a:prstGeom>
          <a:noFill/>
          <a:ln>
            <a:solidFill>
              <a:srgbClr val="002060"/>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sz="2400" b="1" dirty="0">
                <a:solidFill>
                  <a:srgbClr val="002060"/>
                </a:solidFill>
                <a:latin typeface="Arial" panose="020B0604020202020204" pitchFamily="34" charset="0"/>
                <a:cs typeface="Arial" panose="020B0604020202020204" pitchFamily="34" charset="0"/>
              </a:rPr>
              <a:t>IFALPA</a:t>
            </a:r>
            <a:r>
              <a:rPr lang="en-GB" sz="2400" dirty="0">
                <a:solidFill>
                  <a:srgbClr val="002060"/>
                </a:solidFill>
                <a:latin typeface="Arial" panose="020B0604020202020204" pitchFamily="34" charset="0"/>
                <a:cs typeface="Arial" panose="020B0604020202020204" pitchFamily="34" charset="0"/>
              </a:rPr>
              <a:t> – </a:t>
            </a:r>
            <a:r>
              <a:rPr lang="en-GB" sz="2400" b="1" dirty="0">
                <a:solidFill>
                  <a:srgbClr val="002060"/>
                </a:solidFill>
                <a:latin typeface="Arial" panose="020B0604020202020204" pitchFamily="34" charset="0"/>
                <a:cs typeface="Arial" panose="020B0604020202020204" pitchFamily="34" charset="0"/>
              </a:rPr>
              <a:t>ECA -</a:t>
            </a:r>
            <a:r>
              <a:rPr lang="en-GB" sz="2400" dirty="0">
                <a:solidFill>
                  <a:srgbClr val="002060"/>
                </a:solidFill>
                <a:latin typeface="Arial" panose="020B0604020202020204" pitchFamily="34" charset="0"/>
                <a:cs typeface="Arial" panose="020B0604020202020204" pitchFamily="34" charset="0"/>
              </a:rPr>
              <a:t> </a:t>
            </a:r>
            <a:r>
              <a:rPr lang="en-GB" sz="2400" b="1" dirty="0">
                <a:solidFill>
                  <a:srgbClr val="002060"/>
                </a:solidFill>
                <a:latin typeface="Arial" panose="020B0604020202020204" pitchFamily="34" charset="0"/>
                <a:cs typeface="Arial" panose="020B0604020202020204" pitchFamily="34" charset="0"/>
              </a:rPr>
              <a:t>ANPAC</a:t>
            </a:r>
            <a:endParaRPr lang="en-GB" sz="2400" dirty="0">
              <a:solidFill>
                <a:srgbClr val="002060"/>
              </a:solidFill>
              <a:latin typeface="Arial" panose="020B0604020202020204" pitchFamily="34" charset="0"/>
              <a:cs typeface="Arial" panose="020B0604020202020204" pitchFamily="34" charset="0"/>
            </a:endParaRPr>
          </a:p>
          <a:p>
            <a:pPr algn="ctr"/>
            <a:r>
              <a:rPr lang="en-GB" sz="2400" dirty="0">
                <a:solidFill>
                  <a:srgbClr val="002060"/>
                </a:solidFill>
                <a:latin typeface="Arial" panose="020B0604020202020204" pitchFamily="34" charset="0"/>
                <a:cs typeface="Arial" panose="020B0604020202020204" pitchFamily="34" charset="0"/>
              </a:rPr>
              <a:t>currently </a:t>
            </a:r>
            <a:r>
              <a:rPr lang="en-GB" sz="2400" b="1" dirty="0">
                <a:solidFill>
                  <a:srgbClr val="002060"/>
                </a:solidFill>
                <a:latin typeface="Arial" panose="020B0604020202020204" pitchFamily="34" charset="0"/>
                <a:cs typeface="Arial" panose="020B0604020202020204" pitchFamily="34" charset="0"/>
              </a:rPr>
              <a:t>DO NOT</a:t>
            </a:r>
            <a:r>
              <a:rPr lang="en-GB" sz="2400" dirty="0">
                <a:solidFill>
                  <a:srgbClr val="002060"/>
                </a:solidFill>
                <a:latin typeface="Arial" panose="020B0604020202020204" pitchFamily="34" charset="0"/>
                <a:cs typeface="Arial" panose="020B0604020202020204" pitchFamily="34" charset="0"/>
              </a:rPr>
              <a:t> support reduced or </a:t>
            </a:r>
          </a:p>
          <a:p>
            <a:pPr algn="ctr"/>
            <a:r>
              <a:rPr lang="en-GB" sz="2400" b="1" dirty="0">
                <a:solidFill>
                  <a:srgbClr val="002060"/>
                </a:solidFill>
                <a:latin typeface="Arial" panose="020B0604020202020204" pitchFamily="34" charset="0"/>
                <a:cs typeface="Arial" panose="020B0604020202020204" pitchFamily="34" charset="0"/>
              </a:rPr>
              <a:t>single pilot operations</a:t>
            </a:r>
            <a:r>
              <a:rPr lang="en-GB" sz="2400" dirty="0">
                <a:solidFill>
                  <a:srgbClr val="002060"/>
                </a:solidFill>
                <a:latin typeface="Arial" panose="020B0604020202020204" pitchFamily="34" charset="0"/>
                <a:cs typeface="Arial" panose="020B0604020202020204" pitchFamily="34" charset="0"/>
              </a:rPr>
              <a:t> in Commercial Aviation</a:t>
            </a:r>
          </a:p>
        </p:txBody>
      </p:sp>
      <p:sp>
        <p:nvSpPr>
          <p:cNvPr id="10" name="Title 1">
            <a:extLst>
              <a:ext uri="{FF2B5EF4-FFF2-40B4-BE49-F238E27FC236}">
                <a16:creationId xmlns:a16="http://schemas.microsoft.com/office/drawing/2014/main" id="{DB65CEC3-B553-AD41-9F73-B1A5205EE34A}"/>
              </a:ext>
            </a:extLst>
          </p:cNvPr>
          <p:cNvSpPr txBox="1">
            <a:spLocks/>
          </p:cNvSpPr>
          <p:nvPr/>
        </p:nvSpPr>
        <p:spPr>
          <a:xfrm>
            <a:off x="0" y="114300"/>
            <a:ext cx="7707086" cy="559451"/>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solidFill>
                <a:latin typeface="Arial" panose="020B0604020202020204" pitchFamily="34" charset="0"/>
                <a:cs typeface="Arial" panose="020B0604020202020204" pitchFamily="34" charset="0"/>
              </a:rPr>
              <a:t>Pilot Operational Perspective on AI and Cyber Security</a:t>
            </a:r>
          </a:p>
        </p:txBody>
      </p:sp>
    </p:spTree>
    <p:extLst>
      <p:ext uri="{BB962C8B-B14F-4D97-AF65-F5344CB8AC3E}">
        <p14:creationId xmlns:p14="http://schemas.microsoft.com/office/powerpoint/2010/main" val="290454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5F498E4-20C3-8604-2ADB-B6B8AF1F971E}"/>
              </a:ext>
            </a:extLst>
          </p:cNvPr>
          <p:cNvSpPr>
            <a:spLocks noGrp="1"/>
          </p:cNvSpPr>
          <p:nvPr>
            <p:ph idx="4294967295"/>
          </p:nvPr>
        </p:nvSpPr>
        <p:spPr>
          <a:xfrm>
            <a:off x="457200" y="1404938"/>
            <a:ext cx="8343900" cy="3738562"/>
          </a:xfrm>
          <a:prstGeom prst="rect">
            <a:avLst/>
          </a:prstGeom>
        </p:spPr>
        <p:txBody>
          <a:bodyPr/>
          <a:lstStyle/>
          <a:p>
            <a:pPr>
              <a:lnSpc>
                <a:spcPct val="200000"/>
              </a:lnSpc>
              <a:buFont typeface="Wingdings" pitchFamily="2" charset="2"/>
              <a:buChar char="ü"/>
            </a:pPr>
            <a:r>
              <a:rPr lang="en-US" sz="3600" b="1" dirty="0">
                <a:solidFill>
                  <a:srgbClr val="002060"/>
                </a:solidFill>
                <a:latin typeface="Arial" panose="020B0604020202020204" pitchFamily="34" charset="0"/>
                <a:cs typeface="Arial" panose="020B0604020202020204" pitchFamily="34" charset="0"/>
              </a:rPr>
              <a:t> Remote Tower Services</a:t>
            </a:r>
          </a:p>
          <a:p>
            <a:pPr>
              <a:lnSpc>
                <a:spcPct val="200000"/>
              </a:lnSpc>
              <a:buFont typeface="Wingdings" pitchFamily="2" charset="2"/>
              <a:buChar char="ü"/>
            </a:pPr>
            <a:r>
              <a:rPr lang="en-US" sz="3600" b="1" dirty="0">
                <a:solidFill>
                  <a:srgbClr val="002060"/>
                </a:solidFill>
                <a:latin typeface="Arial" panose="020B0604020202020204" pitchFamily="34" charset="0"/>
                <a:cs typeface="Arial" panose="020B0604020202020204" pitchFamily="34" charset="0"/>
              </a:rPr>
              <a:t> Jamming &amp; Spoofing</a:t>
            </a:r>
          </a:p>
          <a:p>
            <a:pPr>
              <a:lnSpc>
                <a:spcPct val="200000"/>
              </a:lnSpc>
              <a:buFont typeface="Wingdings" pitchFamily="2" charset="2"/>
              <a:buChar char="ü"/>
            </a:pPr>
            <a:r>
              <a:rPr lang="en-US" sz="3600" b="1" dirty="0">
                <a:solidFill>
                  <a:srgbClr val="002060"/>
                </a:solidFill>
                <a:latin typeface="Arial" panose="020B0604020202020204" pitchFamily="34" charset="0"/>
                <a:cs typeface="Arial" panose="020B0604020202020204" pitchFamily="34" charset="0"/>
              </a:rPr>
              <a:t> Reduce Crew Operation</a:t>
            </a:r>
          </a:p>
        </p:txBody>
      </p:sp>
      <p:sp>
        <p:nvSpPr>
          <p:cNvPr id="11" name="Title 1">
            <a:extLst>
              <a:ext uri="{FF2B5EF4-FFF2-40B4-BE49-F238E27FC236}">
                <a16:creationId xmlns:a16="http://schemas.microsoft.com/office/drawing/2014/main" id="{796B0D24-2A68-8C4B-A860-F458416F5646}"/>
              </a:ext>
            </a:extLst>
          </p:cNvPr>
          <p:cNvSpPr txBox="1">
            <a:spLocks/>
          </p:cNvSpPr>
          <p:nvPr/>
        </p:nvSpPr>
        <p:spPr>
          <a:xfrm>
            <a:off x="0" y="114300"/>
            <a:ext cx="7707086" cy="559451"/>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solidFill>
                <a:latin typeface="Arial" panose="020B0604020202020204" pitchFamily="34" charset="0"/>
                <a:cs typeface="Arial" panose="020B0604020202020204" pitchFamily="34" charset="0"/>
              </a:rPr>
              <a:t>Pilot Operational Perspective on AI and Cyber Security</a:t>
            </a:r>
          </a:p>
        </p:txBody>
      </p:sp>
    </p:spTree>
    <p:extLst>
      <p:ext uri="{BB962C8B-B14F-4D97-AF65-F5344CB8AC3E}">
        <p14:creationId xmlns:p14="http://schemas.microsoft.com/office/powerpoint/2010/main" val="80865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49C413-5E70-4B17-53FD-D7EEB5138CE4}"/>
              </a:ext>
            </a:extLst>
          </p:cNvPr>
          <p:cNvSpPr>
            <a:spLocks noGrp="1"/>
          </p:cNvSpPr>
          <p:nvPr>
            <p:ph type="title"/>
          </p:nvPr>
        </p:nvSpPr>
        <p:spPr>
          <a:xfrm>
            <a:off x="718658" y="1085740"/>
            <a:ext cx="7522047" cy="639763"/>
          </a:xfrm>
          <a:prstGeom prst="rect">
            <a:avLst/>
          </a:prstGeom>
        </p:spPr>
        <p:txBody>
          <a:bodyPr/>
          <a:lstStyle/>
          <a:p>
            <a:pPr algn="ctr"/>
            <a:r>
              <a:rPr lang="en-US" b="1" dirty="0">
                <a:solidFill>
                  <a:srgbClr val="002060"/>
                </a:solidFill>
                <a:latin typeface="Arial" panose="020B0604020202020204" pitchFamily="34" charset="0"/>
                <a:cs typeface="Arial" panose="020B0604020202020204" pitchFamily="34" charset="0"/>
              </a:rPr>
              <a:t>REMOTE TOWER SERVICE</a:t>
            </a:r>
          </a:p>
        </p:txBody>
      </p:sp>
      <p:sp>
        <p:nvSpPr>
          <p:cNvPr id="3" name="Segnaposto contenuto 2">
            <a:extLst>
              <a:ext uri="{FF2B5EF4-FFF2-40B4-BE49-F238E27FC236}">
                <a16:creationId xmlns:a16="http://schemas.microsoft.com/office/drawing/2014/main" id="{A5F498E4-20C3-8604-2ADB-B6B8AF1F971E}"/>
              </a:ext>
            </a:extLst>
          </p:cNvPr>
          <p:cNvSpPr>
            <a:spLocks noGrp="1"/>
          </p:cNvSpPr>
          <p:nvPr>
            <p:ph idx="4294967295"/>
          </p:nvPr>
        </p:nvSpPr>
        <p:spPr>
          <a:xfrm>
            <a:off x="310245" y="2153327"/>
            <a:ext cx="3478213" cy="2106612"/>
          </a:xfrm>
          <a:prstGeom prst="rect">
            <a:avLst/>
          </a:prstGeom>
        </p:spPr>
        <p:txBody>
          <a:bodyPr/>
          <a:lstStyle/>
          <a:p>
            <a:pPr>
              <a:lnSpc>
                <a:spcPct val="200000"/>
              </a:lnSpc>
              <a:buFont typeface="Courier New" panose="02070309020205020404" pitchFamily="49" charset="0"/>
              <a:buChar char="o"/>
            </a:pPr>
            <a:r>
              <a:rPr lang="en-US" sz="2000" b="1" dirty="0">
                <a:solidFill>
                  <a:srgbClr val="002060"/>
                </a:solidFill>
                <a:latin typeface="Arial" panose="020B0604020202020204" pitchFamily="34" charset="0"/>
                <a:cs typeface="Arial" panose="020B0604020202020204" pitchFamily="34" charset="0"/>
              </a:rPr>
              <a:t> Single Remote Tower</a:t>
            </a:r>
          </a:p>
          <a:p>
            <a:pPr>
              <a:lnSpc>
                <a:spcPct val="200000"/>
              </a:lnSpc>
              <a:buFont typeface="Courier New" panose="02070309020205020404" pitchFamily="49" charset="0"/>
              <a:buChar char="o"/>
            </a:pPr>
            <a:r>
              <a:rPr lang="en-US" sz="2000" b="1" dirty="0">
                <a:solidFill>
                  <a:srgbClr val="002060"/>
                </a:solidFill>
                <a:latin typeface="Arial" panose="020B0604020202020204" pitchFamily="34" charset="0"/>
                <a:cs typeface="Arial" panose="020B0604020202020204" pitchFamily="34" charset="0"/>
              </a:rPr>
              <a:t> Multiple Remote Tower</a:t>
            </a:r>
          </a:p>
          <a:p>
            <a:pPr>
              <a:lnSpc>
                <a:spcPct val="200000"/>
              </a:lnSpc>
              <a:buFont typeface="Courier New" panose="02070309020205020404" pitchFamily="49" charset="0"/>
              <a:buChar char="o"/>
            </a:pPr>
            <a:r>
              <a:rPr lang="en-US" sz="2000" b="1" dirty="0">
                <a:solidFill>
                  <a:srgbClr val="002060"/>
                </a:solidFill>
                <a:latin typeface="Arial" panose="020B0604020202020204" pitchFamily="34" charset="0"/>
                <a:cs typeface="Arial" panose="020B0604020202020204" pitchFamily="34" charset="0"/>
              </a:rPr>
              <a:t> Contingency Tower</a:t>
            </a:r>
            <a:endParaRPr lang="en-US" sz="1800" b="1" dirty="0">
              <a:solidFill>
                <a:srgbClr val="002060"/>
              </a:solidFill>
              <a:latin typeface="Arial" panose="020B0604020202020204" pitchFamily="34" charset="0"/>
              <a:cs typeface="Arial" panose="020B0604020202020204" pitchFamily="34" charset="0"/>
            </a:endParaRPr>
          </a:p>
        </p:txBody>
      </p:sp>
      <p:pic>
        <p:nvPicPr>
          <p:cNvPr id="7" name="Immagine 6" descr="Immagine che contiene schermata, Modello in scala, Urbanistica, mappa&#10;&#10;Descrizione generata automaticamente">
            <a:extLst>
              <a:ext uri="{FF2B5EF4-FFF2-40B4-BE49-F238E27FC236}">
                <a16:creationId xmlns:a16="http://schemas.microsoft.com/office/drawing/2014/main" id="{843A4500-7C4C-2A31-D439-8FB296ACAACE}"/>
              </a:ext>
            </a:extLst>
          </p:cNvPr>
          <p:cNvPicPr>
            <a:picLocks noChangeAspect="1"/>
          </p:cNvPicPr>
          <p:nvPr/>
        </p:nvPicPr>
        <p:blipFill>
          <a:blip r:embed="rId3"/>
          <a:stretch>
            <a:fillRect/>
          </a:stretch>
        </p:blipFill>
        <p:spPr>
          <a:xfrm>
            <a:off x="4033157" y="2008414"/>
            <a:ext cx="4615962" cy="2554146"/>
          </a:xfrm>
          <a:prstGeom prst="rect">
            <a:avLst/>
          </a:prstGeom>
          <a:ln>
            <a:noFill/>
          </a:ln>
          <a:effectLst>
            <a:softEdge rad="112500"/>
          </a:effectLst>
        </p:spPr>
      </p:pic>
      <p:sp>
        <p:nvSpPr>
          <p:cNvPr id="2" name="CasellaDiTesto 1">
            <a:extLst>
              <a:ext uri="{FF2B5EF4-FFF2-40B4-BE49-F238E27FC236}">
                <a16:creationId xmlns:a16="http://schemas.microsoft.com/office/drawing/2014/main" id="{C9A68248-0453-1A47-B0F0-9B101298AA24}"/>
              </a:ext>
            </a:extLst>
          </p:cNvPr>
          <p:cNvSpPr txBox="1"/>
          <p:nvPr/>
        </p:nvSpPr>
        <p:spPr>
          <a:xfrm>
            <a:off x="310245" y="4622942"/>
            <a:ext cx="8338874" cy="954107"/>
          </a:xfrm>
          <a:prstGeom prst="rect">
            <a:avLst/>
          </a:prstGeom>
          <a:noFill/>
        </p:spPr>
        <p:txBody>
          <a:bodyPr wrap="square" rtlCol="0">
            <a:spAutoFit/>
          </a:bodyPr>
          <a:lstStyle/>
          <a:p>
            <a:pPr algn="ctr"/>
            <a:r>
              <a:rPr lang="en-US" sz="2600" dirty="0">
                <a:solidFill>
                  <a:srgbClr val="002060"/>
                </a:solidFill>
                <a:latin typeface="Arial" panose="020B0604020202020204" pitchFamily="34" charset="0"/>
                <a:cs typeface="Arial" panose="020B0604020202020204" pitchFamily="34" charset="0"/>
              </a:rPr>
              <a:t>Remote Towers can be operated from a</a:t>
            </a:r>
            <a:r>
              <a:rPr lang="en-US" sz="2800" dirty="0">
                <a:solidFill>
                  <a:srgbClr val="002060"/>
                </a:solidFill>
                <a:latin typeface="Arial" panose="020B0604020202020204" pitchFamily="34" charset="0"/>
                <a:cs typeface="Arial" panose="020B0604020202020204" pitchFamily="34" charset="0"/>
              </a:rPr>
              <a:t> </a:t>
            </a:r>
          </a:p>
          <a:p>
            <a:pPr algn="ctr"/>
            <a:r>
              <a:rPr lang="en-US" sz="2800" b="1" dirty="0">
                <a:solidFill>
                  <a:srgbClr val="002060"/>
                </a:solidFill>
                <a:latin typeface="Arial" panose="020B0604020202020204" pitchFamily="34" charset="0"/>
                <a:cs typeface="Arial" panose="020B0604020202020204" pitchFamily="34" charset="0"/>
              </a:rPr>
              <a:t>R</a:t>
            </a:r>
            <a:r>
              <a:rPr lang="en-US" sz="2800" dirty="0">
                <a:solidFill>
                  <a:srgbClr val="002060"/>
                </a:solidFill>
                <a:latin typeface="Arial" panose="020B0604020202020204" pitchFamily="34" charset="0"/>
                <a:cs typeface="Arial" panose="020B0604020202020204" pitchFamily="34" charset="0"/>
              </a:rPr>
              <a:t>emote</a:t>
            </a:r>
            <a:r>
              <a:rPr lang="en-US" sz="2800" b="1" dirty="0">
                <a:solidFill>
                  <a:srgbClr val="002060"/>
                </a:solidFill>
                <a:latin typeface="Arial" panose="020B0604020202020204" pitchFamily="34" charset="0"/>
                <a:cs typeface="Arial" panose="020B0604020202020204" pitchFamily="34" charset="0"/>
              </a:rPr>
              <a:t> T</a:t>
            </a:r>
            <a:r>
              <a:rPr lang="en-US" sz="2800" dirty="0">
                <a:solidFill>
                  <a:srgbClr val="002060"/>
                </a:solidFill>
                <a:latin typeface="Arial" panose="020B0604020202020204" pitchFamily="34" charset="0"/>
                <a:cs typeface="Arial" panose="020B0604020202020204" pitchFamily="34" charset="0"/>
              </a:rPr>
              <a:t>ower</a:t>
            </a:r>
            <a:r>
              <a:rPr lang="en-US" sz="2800" b="1" dirty="0">
                <a:solidFill>
                  <a:srgbClr val="002060"/>
                </a:solidFill>
                <a:latin typeface="Arial" panose="020B0604020202020204" pitchFamily="34" charset="0"/>
                <a:cs typeface="Arial" panose="020B0604020202020204" pitchFamily="34" charset="0"/>
              </a:rPr>
              <a:t> C</a:t>
            </a:r>
            <a:r>
              <a:rPr lang="en-US" sz="2800" dirty="0">
                <a:solidFill>
                  <a:srgbClr val="002060"/>
                </a:solidFill>
                <a:latin typeface="Arial" panose="020B0604020202020204" pitchFamily="34" charset="0"/>
                <a:cs typeface="Arial" panose="020B0604020202020204" pitchFamily="34" charset="0"/>
              </a:rPr>
              <a:t>entre </a:t>
            </a:r>
            <a:r>
              <a:rPr lang="en-US" sz="2400" dirty="0">
                <a:solidFill>
                  <a:srgbClr val="002060"/>
                </a:solidFill>
                <a:latin typeface="Arial" panose="020B0604020202020204" pitchFamily="34" charset="0"/>
                <a:cs typeface="Arial" panose="020B0604020202020204" pitchFamily="34" charset="0"/>
              </a:rPr>
              <a:t>potentially located anywhere</a:t>
            </a:r>
          </a:p>
        </p:txBody>
      </p:sp>
      <p:sp>
        <p:nvSpPr>
          <p:cNvPr id="11" name="Title 1">
            <a:extLst>
              <a:ext uri="{FF2B5EF4-FFF2-40B4-BE49-F238E27FC236}">
                <a16:creationId xmlns:a16="http://schemas.microsoft.com/office/drawing/2014/main" id="{7B0D24F2-3319-C649-BF37-C75D7EBCF511}"/>
              </a:ext>
            </a:extLst>
          </p:cNvPr>
          <p:cNvSpPr txBox="1">
            <a:spLocks/>
          </p:cNvSpPr>
          <p:nvPr/>
        </p:nvSpPr>
        <p:spPr>
          <a:xfrm>
            <a:off x="0" y="114300"/>
            <a:ext cx="7707086" cy="559451"/>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solidFill>
                <a:latin typeface="Arial" panose="020B0604020202020204" pitchFamily="34" charset="0"/>
                <a:cs typeface="Arial" panose="020B0604020202020204" pitchFamily="34" charset="0"/>
              </a:rPr>
              <a:t>Pilot Operational Perspective on AI and Cyber Security</a:t>
            </a:r>
          </a:p>
        </p:txBody>
      </p:sp>
    </p:spTree>
    <p:extLst>
      <p:ext uri="{BB962C8B-B14F-4D97-AF65-F5344CB8AC3E}">
        <p14:creationId xmlns:p14="http://schemas.microsoft.com/office/powerpoint/2010/main" val="115852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contenuto 2">
            <a:extLst>
              <a:ext uri="{FF2B5EF4-FFF2-40B4-BE49-F238E27FC236}">
                <a16:creationId xmlns:a16="http://schemas.microsoft.com/office/drawing/2014/main" id="{D90DEBC7-D7A5-E641-BA8A-E5B874F7BC80}"/>
              </a:ext>
            </a:extLst>
          </p:cNvPr>
          <p:cNvSpPr txBox="1">
            <a:spLocks/>
          </p:cNvSpPr>
          <p:nvPr/>
        </p:nvSpPr>
        <p:spPr>
          <a:xfrm>
            <a:off x="342902" y="1538274"/>
            <a:ext cx="4903595" cy="42068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400" b="1" dirty="0">
                <a:solidFill>
                  <a:srgbClr val="002060"/>
                </a:solidFill>
                <a:latin typeface="Arial" panose="020B0604020202020204" pitchFamily="34" charset="0"/>
                <a:cs typeface="Arial" panose="020B0604020202020204" pitchFamily="34" charset="0"/>
              </a:rPr>
              <a:t>Benefit:</a:t>
            </a:r>
          </a:p>
          <a:p>
            <a:pPr>
              <a:lnSpc>
                <a:spcPct val="150000"/>
              </a:lnSpc>
              <a:buFont typeface="Courier New" panose="02070309020205020404" pitchFamily="49" charset="0"/>
              <a:buChar char="o"/>
            </a:pPr>
            <a:r>
              <a:rPr lang="en-US" sz="1800" dirty="0">
                <a:solidFill>
                  <a:srgbClr val="002060"/>
                </a:solidFill>
                <a:latin typeface="Arial" panose="020B0604020202020204" pitchFamily="34" charset="0"/>
                <a:cs typeface="Arial" panose="020B0604020202020204" pitchFamily="34" charset="0"/>
              </a:rPr>
              <a:t> Full ATS service allover</a:t>
            </a:r>
          </a:p>
          <a:p>
            <a:pPr>
              <a:lnSpc>
                <a:spcPct val="150000"/>
              </a:lnSpc>
              <a:buFont typeface="Courier New" panose="02070309020205020404" pitchFamily="49" charset="0"/>
              <a:buChar char="o"/>
            </a:pPr>
            <a:r>
              <a:rPr lang="en-US" sz="1800" dirty="0">
                <a:solidFill>
                  <a:srgbClr val="002060"/>
                </a:solidFill>
                <a:latin typeface="Arial" panose="020B0604020202020204" pitchFamily="34" charset="0"/>
                <a:cs typeface="Arial" panose="020B0604020202020204" pitchFamily="34" charset="0"/>
              </a:rPr>
              <a:t>Whilst increasing the alertness of the controller.</a:t>
            </a:r>
          </a:p>
          <a:p>
            <a:pPr>
              <a:lnSpc>
                <a:spcPct val="150000"/>
              </a:lnSpc>
              <a:buFont typeface="Courier New" panose="02070309020205020404" pitchFamily="49" charset="0"/>
              <a:buChar char="o"/>
            </a:pPr>
            <a:r>
              <a:rPr lang="en-US" sz="1800" dirty="0">
                <a:solidFill>
                  <a:srgbClr val="002060"/>
                </a:solidFill>
                <a:latin typeface="Arial" panose="020B0604020202020204" pitchFamily="34" charset="0"/>
                <a:cs typeface="Arial" panose="020B0604020202020204" pitchFamily="34" charset="0"/>
              </a:rPr>
              <a:t>The increased possibilities of presenting multiple data inputs are likely to lead to enhanced visual reproduction.</a:t>
            </a:r>
          </a:p>
          <a:p>
            <a:pPr>
              <a:lnSpc>
                <a:spcPct val="150000"/>
              </a:lnSpc>
              <a:buFont typeface="Courier New" panose="02070309020205020404" pitchFamily="49" charset="0"/>
              <a:buChar char="o"/>
            </a:pPr>
            <a:r>
              <a:rPr lang="en-US" sz="1800" dirty="0">
                <a:solidFill>
                  <a:srgbClr val="002060"/>
                </a:solidFill>
                <a:latin typeface="Arial" panose="020B0604020202020204" pitchFamily="34" charset="0"/>
                <a:cs typeface="Arial" panose="020B0604020202020204" pitchFamily="34" charset="0"/>
              </a:rPr>
              <a:t>Remote contingency tower providing at least some level of service </a:t>
            </a:r>
          </a:p>
        </p:txBody>
      </p:sp>
      <p:pic>
        <p:nvPicPr>
          <p:cNvPr id="11" name="Immagine 10" descr="Immagine che contiene computer, interno, Uffici, arredo&#10;&#10;Descrizione generata automaticamente">
            <a:extLst>
              <a:ext uri="{FF2B5EF4-FFF2-40B4-BE49-F238E27FC236}">
                <a16:creationId xmlns:a16="http://schemas.microsoft.com/office/drawing/2014/main" id="{8B4203EB-1A21-0440-9AB3-2607E51DE017}"/>
              </a:ext>
            </a:extLst>
          </p:cNvPr>
          <p:cNvPicPr>
            <a:picLocks noChangeAspect="1"/>
          </p:cNvPicPr>
          <p:nvPr/>
        </p:nvPicPr>
        <p:blipFill>
          <a:blip r:embed="rId3"/>
          <a:stretch>
            <a:fillRect/>
          </a:stretch>
        </p:blipFill>
        <p:spPr>
          <a:xfrm>
            <a:off x="5080978" y="2651021"/>
            <a:ext cx="3703794" cy="2275293"/>
          </a:xfrm>
          <a:prstGeom prst="rect">
            <a:avLst/>
          </a:prstGeom>
          <a:ln>
            <a:noFill/>
          </a:ln>
          <a:effectLst>
            <a:softEdge rad="112500"/>
          </a:effectLst>
        </p:spPr>
      </p:pic>
      <p:sp>
        <p:nvSpPr>
          <p:cNvPr id="12" name="Title 1">
            <a:extLst>
              <a:ext uri="{FF2B5EF4-FFF2-40B4-BE49-F238E27FC236}">
                <a16:creationId xmlns:a16="http://schemas.microsoft.com/office/drawing/2014/main" id="{D0AD459C-9EB3-4144-8C07-6586D040AC36}"/>
              </a:ext>
            </a:extLst>
          </p:cNvPr>
          <p:cNvSpPr txBox="1">
            <a:spLocks/>
          </p:cNvSpPr>
          <p:nvPr/>
        </p:nvSpPr>
        <p:spPr>
          <a:xfrm>
            <a:off x="0" y="114300"/>
            <a:ext cx="7707086" cy="559451"/>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solidFill>
                <a:latin typeface="Arial" panose="020B0604020202020204" pitchFamily="34" charset="0"/>
                <a:cs typeface="Arial" panose="020B0604020202020204" pitchFamily="34" charset="0"/>
              </a:rPr>
              <a:t>Pilot Operational Perspective on AI and Cyber Security</a:t>
            </a:r>
          </a:p>
        </p:txBody>
      </p:sp>
      <p:sp>
        <p:nvSpPr>
          <p:cNvPr id="14" name="Title 1">
            <a:extLst>
              <a:ext uri="{FF2B5EF4-FFF2-40B4-BE49-F238E27FC236}">
                <a16:creationId xmlns:a16="http://schemas.microsoft.com/office/drawing/2014/main" id="{6FD38E6B-005F-FE49-BAFF-B5243F9A5E55}"/>
              </a:ext>
            </a:extLst>
          </p:cNvPr>
          <p:cNvSpPr txBox="1">
            <a:spLocks/>
          </p:cNvSpPr>
          <p:nvPr/>
        </p:nvSpPr>
        <p:spPr>
          <a:xfrm>
            <a:off x="1246396" y="1045468"/>
            <a:ext cx="6727825" cy="639763"/>
          </a:xfrm>
          <a:prstGeom prst="rect">
            <a:avLst/>
          </a:prstGeom>
        </p:spPr>
        <p:txBody>
          <a:bodyPr anchor="ctr"/>
          <a:lstStyle>
            <a:lvl1pPr algn="ctr"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r>
              <a:rPr lang="en-US" b="1">
                <a:solidFill>
                  <a:srgbClr val="002060"/>
                </a:solidFill>
              </a:rPr>
              <a:t>Remote Tower Service</a:t>
            </a:r>
            <a:endParaRPr lang="en-US" b="1" dirty="0">
              <a:solidFill>
                <a:srgbClr val="002060"/>
              </a:solidFill>
            </a:endParaRPr>
          </a:p>
        </p:txBody>
      </p:sp>
    </p:spTree>
    <p:extLst>
      <p:ext uri="{BB962C8B-B14F-4D97-AF65-F5344CB8AC3E}">
        <p14:creationId xmlns:p14="http://schemas.microsoft.com/office/powerpoint/2010/main" val="131708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dissolv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dissolv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dissolv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dissolve">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49C413-5E70-4B17-53FD-D7EEB5138CE4}"/>
              </a:ext>
            </a:extLst>
          </p:cNvPr>
          <p:cNvSpPr>
            <a:spLocks noGrp="1"/>
          </p:cNvSpPr>
          <p:nvPr>
            <p:ph type="title"/>
          </p:nvPr>
        </p:nvSpPr>
        <p:spPr>
          <a:xfrm>
            <a:off x="1246396" y="1045468"/>
            <a:ext cx="6727825" cy="639763"/>
          </a:xfrm>
          <a:prstGeom prst="rect">
            <a:avLst/>
          </a:prstGeom>
        </p:spPr>
        <p:txBody>
          <a:bodyPr/>
          <a:lstStyle/>
          <a:p>
            <a:pPr algn="ctr"/>
            <a:r>
              <a:rPr lang="en-US" b="1" dirty="0">
                <a:solidFill>
                  <a:srgbClr val="002060"/>
                </a:solidFill>
                <a:latin typeface="Arial" panose="020B0604020202020204" pitchFamily="34" charset="0"/>
                <a:cs typeface="Arial" panose="020B0604020202020204" pitchFamily="34" charset="0"/>
              </a:rPr>
              <a:t>Remote Tower Service</a:t>
            </a:r>
          </a:p>
        </p:txBody>
      </p:sp>
      <p:sp>
        <p:nvSpPr>
          <p:cNvPr id="7" name="CasellaDiTesto 6">
            <a:extLst>
              <a:ext uri="{FF2B5EF4-FFF2-40B4-BE49-F238E27FC236}">
                <a16:creationId xmlns:a16="http://schemas.microsoft.com/office/drawing/2014/main" id="{E763B320-0AEF-5C4C-92D1-4A180126C962}"/>
              </a:ext>
            </a:extLst>
          </p:cNvPr>
          <p:cNvSpPr txBox="1"/>
          <p:nvPr/>
        </p:nvSpPr>
        <p:spPr>
          <a:xfrm>
            <a:off x="310246" y="1969476"/>
            <a:ext cx="8527652" cy="3416320"/>
          </a:xfrm>
          <a:prstGeom prst="rect">
            <a:avLst/>
          </a:prstGeom>
          <a:noFill/>
        </p:spPr>
        <p:txBody>
          <a:bodyPr wrap="square" rtlCol="0">
            <a:spAutoFit/>
          </a:bodyPr>
          <a:lstStyle/>
          <a:p>
            <a:pPr marL="285750" indent="-285750" algn="just">
              <a:buFont typeface="Courier New" panose="02070309020205020404" pitchFamily="49" charset="0"/>
              <a:buChar char="o"/>
            </a:pPr>
            <a:r>
              <a:rPr lang="en-US" dirty="0">
                <a:solidFill>
                  <a:srgbClr val="002060"/>
                </a:solidFill>
                <a:latin typeface="Arial" panose="020B0604020202020204" pitchFamily="34" charset="0"/>
                <a:cs typeface="Arial" panose="020B0604020202020204" pitchFamily="34" charset="0"/>
              </a:rPr>
              <a:t>Adequate </a:t>
            </a:r>
            <a:r>
              <a:rPr lang="en-US" b="1" dirty="0">
                <a:solidFill>
                  <a:srgbClr val="002060"/>
                </a:solidFill>
                <a:latin typeface="Arial" panose="020B0604020202020204" pitchFamily="34" charset="0"/>
                <a:cs typeface="Arial" panose="020B0604020202020204" pitchFamily="34" charset="0"/>
              </a:rPr>
              <a:t>contingency procedures </a:t>
            </a:r>
            <a:r>
              <a:rPr lang="en-US" dirty="0">
                <a:solidFill>
                  <a:srgbClr val="002060"/>
                </a:solidFill>
                <a:latin typeface="Arial" panose="020B0604020202020204" pitchFamily="34" charset="0"/>
                <a:cs typeface="Arial" panose="020B0604020202020204" pitchFamily="34" charset="0"/>
              </a:rPr>
              <a:t>in case of hardware malfunctions (e.g. camera, controller working positions) and system downgrades shall be in place.</a:t>
            </a:r>
          </a:p>
          <a:p>
            <a:pPr marL="285750" indent="-285750" algn="just">
              <a:buFont typeface="Courier New" panose="02070309020205020404" pitchFamily="49" charset="0"/>
              <a:buChar char="o"/>
            </a:pPr>
            <a:r>
              <a:rPr lang="en-US" dirty="0">
                <a:solidFill>
                  <a:srgbClr val="002060"/>
                </a:solidFill>
                <a:latin typeface="Arial" panose="020B0604020202020204" pitchFamily="34" charset="0"/>
                <a:cs typeface="Arial" panose="020B0604020202020204" pitchFamily="34" charset="0"/>
              </a:rPr>
              <a:t>All aircraft systems, on-ground systems/networks and </a:t>
            </a:r>
            <a:r>
              <a:rPr lang="en-US" b="1" dirty="0">
                <a:solidFill>
                  <a:srgbClr val="002060"/>
                </a:solidFill>
                <a:latin typeface="Arial" panose="020B0604020202020204" pitchFamily="34" charset="0"/>
                <a:cs typeface="Arial" panose="020B0604020202020204" pitchFamily="34" charset="0"/>
              </a:rPr>
              <a:t>data transfers </a:t>
            </a:r>
            <a:r>
              <a:rPr lang="en-US" dirty="0">
                <a:solidFill>
                  <a:srgbClr val="002060"/>
                </a:solidFill>
                <a:latin typeface="Arial" panose="020B0604020202020204" pitchFamily="34" charset="0"/>
                <a:cs typeface="Arial" panose="020B0604020202020204" pitchFamily="34" charset="0"/>
              </a:rPr>
              <a:t>between aircraft and ground </a:t>
            </a:r>
            <a:r>
              <a:rPr lang="en-US" b="1" dirty="0">
                <a:solidFill>
                  <a:srgbClr val="002060"/>
                </a:solidFill>
                <a:latin typeface="Arial" panose="020B0604020202020204" pitchFamily="34" charset="0"/>
                <a:cs typeface="Arial" panose="020B0604020202020204" pitchFamily="34" charset="0"/>
              </a:rPr>
              <a:t>shall be protected from hacking</a:t>
            </a:r>
            <a:r>
              <a:rPr lang="en-US" dirty="0">
                <a:solidFill>
                  <a:srgbClr val="002060"/>
                </a:solidFill>
                <a:latin typeface="Arial" panose="020B0604020202020204" pitchFamily="34" charset="0"/>
                <a:cs typeface="Arial" panose="020B0604020202020204" pitchFamily="34" charset="0"/>
              </a:rPr>
              <a:t>, data manipulation and viruses.</a:t>
            </a:r>
          </a:p>
          <a:p>
            <a:pPr marL="285750" indent="-285750" algn="just">
              <a:buFont typeface="Courier New" panose="02070309020205020404" pitchFamily="49" charset="0"/>
              <a:buChar char="o"/>
            </a:pPr>
            <a:r>
              <a:rPr lang="en-US" dirty="0">
                <a:solidFill>
                  <a:srgbClr val="002060"/>
                </a:solidFill>
                <a:latin typeface="Arial" panose="020B0604020202020204" pitchFamily="34" charset="0"/>
                <a:cs typeface="Arial" panose="020B0604020202020204" pitchFamily="34" charset="0"/>
              </a:rPr>
              <a:t>Communication procedures and regulations for airspace design around RTS airports (e.g. transponder mandatory zones) shall be evaluated and changed where necessary.</a:t>
            </a:r>
          </a:p>
          <a:p>
            <a:pPr marL="285750" indent="-285750" algn="just">
              <a:buFont typeface="Courier New" panose="02070309020205020404" pitchFamily="49" charset="0"/>
              <a:buChar char="o"/>
            </a:pPr>
            <a:r>
              <a:rPr lang="en-US" dirty="0">
                <a:solidFill>
                  <a:srgbClr val="002060"/>
                </a:solidFill>
                <a:latin typeface="Arial" panose="020B0604020202020204" pitchFamily="34" charset="0"/>
                <a:cs typeface="Arial" panose="020B0604020202020204" pitchFamily="34" charset="0"/>
              </a:rPr>
              <a:t>Holding patterns, diversions or hazardous situations due to </a:t>
            </a:r>
            <a:r>
              <a:rPr lang="en-US" b="1" dirty="0">
                <a:solidFill>
                  <a:srgbClr val="002060"/>
                </a:solidFill>
                <a:latin typeface="Arial" panose="020B0604020202020204" pitchFamily="34" charset="0"/>
                <a:cs typeface="Arial" panose="020B0604020202020204" pitchFamily="34" charset="0"/>
              </a:rPr>
              <a:t>ATC staff shortages shall be avoided</a:t>
            </a:r>
            <a:r>
              <a:rPr lang="en-US" dirty="0">
                <a:solidFill>
                  <a:srgbClr val="002060"/>
                </a:solidFill>
                <a:latin typeface="Arial" panose="020B0604020202020204" pitchFamily="34" charset="0"/>
                <a:cs typeface="Arial" panose="020B0604020202020204" pitchFamily="34" charset="0"/>
              </a:rPr>
              <a:t>.</a:t>
            </a:r>
          </a:p>
          <a:p>
            <a:pPr marL="285750" indent="-285750" algn="just">
              <a:buFont typeface="Courier New" panose="02070309020205020404" pitchFamily="49" charset="0"/>
              <a:buChar char="o"/>
            </a:pPr>
            <a:r>
              <a:rPr lang="en-US" dirty="0">
                <a:solidFill>
                  <a:srgbClr val="002060"/>
                </a:solidFill>
                <a:latin typeface="Arial" panose="020B0604020202020204" pitchFamily="34" charset="0"/>
                <a:cs typeface="Arial" panose="020B0604020202020204" pitchFamily="34" charset="0"/>
              </a:rPr>
              <a:t>Ensure that </a:t>
            </a:r>
            <a:r>
              <a:rPr lang="en-US" b="1" dirty="0">
                <a:solidFill>
                  <a:srgbClr val="002060"/>
                </a:solidFill>
                <a:latin typeface="Arial" panose="020B0604020202020204" pitchFamily="34" charset="0"/>
                <a:cs typeface="Arial" panose="020B0604020202020204" pitchFamily="34" charset="0"/>
              </a:rPr>
              <a:t>real-time weather data </a:t>
            </a:r>
            <a:r>
              <a:rPr lang="en-US" dirty="0">
                <a:solidFill>
                  <a:srgbClr val="002060"/>
                </a:solidFill>
                <a:latin typeface="Arial" panose="020B0604020202020204" pitchFamily="34" charset="0"/>
                <a:cs typeface="Arial" panose="020B0604020202020204" pitchFamily="34" charset="0"/>
              </a:rPr>
              <a:t>and runway surface status is </a:t>
            </a:r>
            <a:r>
              <a:rPr lang="en-US" b="1" dirty="0">
                <a:solidFill>
                  <a:srgbClr val="002060"/>
                </a:solidFill>
                <a:latin typeface="Arial" panose="020B0604020202020204" pitchFamily="34" charset="0"/>
                <a:cs typeface="Arial" panose="020B0604020202020204" pitchFamily="34" charset="0"/>
              </a:rPr>
              <a:t>accurately assessed </a:t>
            </a:r>
            <a:r>
              <a:rPr lang="en-US" dirty="0">
                <a:solidFill>
                  <a:srgbClr val="002060"/>
                </a:solidFill>
                <a:latin typeface="Arial" panose="020B0604020202020204" pitchFamily="34" charset="0"/>
                <a:cs typeface="Arial" panose="020B0604020202020204" pitchFamily="34" charset="0"/>
              </a:rPr>
              <a:t>and transmitted to pilots.</a:t>
            </a:r>
          </a:p>
        </p:txBody>
      </p:sp>
      <p:sp>
        <p:nvSpPr>
          <p:cNvPr id="12" name="Title 1">
            <a:extLst>
              <a:ext uri="{FF2B5EF4-FFF2-40B4-BE49-F238E27FC236}">
                <a16:creationId xmlns:a16="http://schemas.microsoft.com/office/drawing/2014/main" id="{7084D3A7-7EB5-1C47-AABB-8596F509CFF6}"/>
              </a:ext>
            </a:extLst>
          </p:cNvPr>
          <p:cNvSpPr txBox="1">
            <a:spLocks/>
          </p:cNvSpPr>
          <p:nvPr/>
        </p:nvSpPr>
        <p:spPr>
          <a:xfrm>
            <a:off x="0" y="114300"/>
            <a:ext cx="7707086" cy="559451"/>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solidFill>
                <a:latin typeface="Arial" panose="020B0604020202020204" pitchFamily="34" charset="0"/>
                <a:cs typeface="Arial" panose="020B0604020202020204" pitchFamily="34" charset="0"/>
              </a:rPr>
              <a:t>Pilot Operational Perspective on AI and Cyber Security</a:t>
            </a:r>
          </a:p>
        </p:txBody>
      </p:sp>
      <p:pic>
        <p:nvPicPr>
          <p:cNvPr id="13" name="Immagine 12">
            <a:extLst>
              <a:ext uri="{FF2B5EF4-FFF2-40B4-BE49-F238E27FC236}">
                <a16:creationId xmlns:a16="http://schemas.microsoft.com/office/drawing/2014/main" id="{7FE658A2-9E4B-784E-9F7F-6751F55AAAB8}"/>
              </a:ext>
            </a:extLst>
          </p:cNvPr>
          <p:cNvPicPr>
            <a:picLocks noChangeAspect="1"/>
          </p:cNvPicPr>
          <p:nvPr/>
        </p:nvPicPr>
        <p:blipFill>
          <a:blip r:embed="rId3">
            <a:alphaModFix amt="50000"/>
          </a:blip>
          <a:stretch>
            <a:fillRect/>
          </a:stretch>
        </p:blipFill>
        <p:spPr>
          <a:xfrm rot="422205">
            <a:off x="7094916" y="1231861"/>
            <a:ext cx="2001079" cy="906739"/>
          </a:xfrm>
          <a:prstGeom prst="rect">
            <a:avLst/>
          </a:prstGeom>
          <a:ln>
            <a:noFill/>
          </a:ln>
          <a:effectLst>
            <a:softEdge rad="112500"/>
          </a:effectLst>
        </p:spPr>
      </p:pic>
    </p:spTree>
    <p:extLst>
      <p:ext uri="{BB962C8B-B14F-4D97-AF65-F5344CB8AC3E}">
        <p14:creationId xmlns:p14="http://schemas.microsoft.com/office/powerpoint/2010/main" val="306417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dissolv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dissolv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dissolv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dissolve">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49C413-5E70-4B17-53FD-D7EEB5138CE4}"/>
              </a:ext>
            </a:extLst>
          </p:cNvPr>
          <p:cNvSpPr>
            <a:spLocks noGrp="1"/>
          </p:cNvSpPr>
          <p:nvPr>
            <p:ph type="title"/>
          </p:nvPr>
        </p:nvSpPr>
        <p:spPr>
          <a:xfrm>
            <a:off x="1246396" y="1045468"/>
            <a:ext cx="6727825" cy="639763"/>
          </a:xfrm>
          <a:prstGeom prst="rect">
            <a:avLst/>
          </a:prstGeom>
        </p:spPr>
        <p:txBody>
          <a:bodyPr/>
          <a:lstStyle/>
          <a:p>
            <a:pPr algn="ctr"/>
            <a:r>
              <a:rPr lang="en-US" b="1" dirty="0">
                <a:solidFill>
                  <a:srgbClr val="002060"/>
                </a:solidFill>
                <a:latin typeface="Arial" panose="020B0604020202020204" pitchFamily="34" charset="0"/>
                <a:cs typeface="Arial" panose="020B0604020202020204" pitchFamily="34" charset="0"/>
              </a:rPr>
              <a:t>Remote Tower Service</a:t>
            </a:r>
          </a:p>
        </p:txBody>
      </p:sp>
      <p:pic>
        <p:nvPicPr>
          <p:cNvPr id="6" name="Segnaposto contenuto 8" descr="Immagine che contiene elettronica, tastiera, Tastiera del computer, periferico&#10;&#10;Descrizione generata automaticamente">
            <a:extLst>
              <a:ext uri="{FF2B5EF4-FFF2-40B4-BE49-F238E27FC236}">
                <a16:creationId xmlns:a16="http://schemas.microsoft.com/office/drawing/2014/main" id="{23DE2F21-2748-CE46-B527-570CAB335B6A}"/>
              </a:ext>
            </a:extLst>
          </p:cNvPr>
          <p:cNvPicPr>
            <a:picLocks noChangeAspect="1"/>
          </p:cNvPicPr>
          <p:nvPr/>
        </p:nvPicPr>
        <p:blipFill rotWithShape="1">
          <a:blip r:embed="rId3">
            <a:alphaModFix amt="85000"/>
          </a:blip>
          <a:srcRect r="2971" b="11199"/>
          <a:stretch/>
        </p:blipFill>
        <p:spPr>
          <a:xfrm>
            <a:off x="310245" y="2533644"/>
            <a:ext cx="3968848" cy="2419769"/>
          </a:xfrm>
          <a:prstGeom prst="rect">
            <a:avLst/>
          </a:prstGeom>
          <a:ln>
            <a:noFill/>
          </a:ln>
          <a:effectLst>
            <a:softEdge rad="112500"/>
          </a:effectLst>
        </p:spPr>
      </p:pic>
      <p:sp>
        <p:nvSpPr>
          <p:cNvPr id="7" name="CasellaDiTesto 6">
            <a:extLst>
              <a:ext uri="{FF2B5EF4-FFF2-40B4-BE49-F238E27FC236}">
                <a16:creationId xmlns:a16="http://schemas.microsoft.com/office/drawing/2014/main" id="{BEAB5EDC-BB99-7F41-81FD-CC512AB9D7FF}"/>
              </a:ext>
            </a:extLst>
          </p:cNvPr>
          <p:cNvSpPr txBox="1"/>
          <p:nvPr/>
        </p:nvSpPr>
        <p:spPr>
          <a:xfrm>
            <a:off x="4310705" y="2857786"/>
            <a:ext cx="4833295" cy="646331"/>
          </a:xfrm>
          <a:prstGeom prst="rect">
            <a:avLst/>
          </a:prstGeom>
          <a:noFill/>
        </p:spPr>
        <p:txBody>
          <a:bodyPr wrap="square" rtlCol="0">
            <a:spAutoFit/>
          </a:bodyPr>
          <a:lstStyle/>
          <a:p>
            <a:pPr algn="ctr"/>
            <a:r>
              <a:rPr lang="en-US" sz="3600" b="1" dirty="0">
                <a:solidFill>
                  <a:srgbClr val="002060"/>
                </a:solidFill>
                <a:latin typeface="Arial" panose="020B0604020202020204" pitchFamily="34" charset="0"/>
                <a:cs typeface="Arial" panose="020B0604020202020204" pitchFamily="34" charset="0"/>
              </a:rPr>
              <a:t>CLOSE NETWORK </a:t>
            </a:r>
          </a:p>
        </p:txBody>
      </p:sp>
      <p:sp>
        <p:nvSpPr>
          <p:cNvPr id="11" name="CasellaDiTesto 10">
            <a:extLst>
              <a:ext uri="{FF2B5EF4-FFF2-40B4-BE49-F238E27FC236}">
                <a16:creationId xmlns:a16="http://schemas.microsoft.com/office/drawing/2014/main" id="{CA5B2164-0B4E-DB49-81AD-3557485E60AF}"/>
              </a:ext>
            </a:extLst>
          </p:cNvPr>
          <p:cNvSpPr txBox="1"/>
          <p:nvPr/>
        </p:nvSpPr>
        <p:spPr>
          <a:xfrm>
            <a:off x="5010201" y="4091897"/>
            <a:ext cx="3620023" cy="584775"/>
          </a:xfrm>
          <a:prstGeom prst="rect">
            <a:avLst/>
          </a:prstGeom>
          <a:noFill/>
        </p:spPr>
        <p:txBody>
          <a:bodyPr wrap="square" rtlCol="0">
            <a:spAutoFit/>
          </a:bodyPr>
          <a:lstStyle/>
          <a:p>
            <a:pPr algn="ctr"/>
            <a:r>
              <a:rPr lang="en-US" sz="3200" b="1" dirty="0">
                <a:solidFill>
                  <a:srgbClr val="002060"/>
                </a:solidFill>
                <a:latin typeface="Arial" panose="020B0604020202020204" pitchFamily="34" charset="0"/>
                <a:cs typeface="Arial" panose="020B0604020202020204" pitchFamily="34" charset="0"/>
              </a:rPr>
              <a:t>CONTINGENCY </a:t>
            </a:r>
          </a:p>
        </p:txBody>
      </p:sp>
      <p:sp>
        <p:nvSpPr>
          <p:cNvPr id="12" name="Title 1">
            <a:extLst>
              <a:ext uri="{FF2B5EF4-FFF2-40B4-BE49-F238E27FC236}">
                <a16:creationId xmlns:a16="http://schemas.microsoft.com/office/drawing/2014/main" id="{B7D6D2BE-B548-1B48-8A9C-22A38E2CEDE8}"/>
              </a:ext>
            </a:extLst>
          </p:cNvPr>
          <p:cNvSpPr txBox="1">
            <a:spLocks/>
          </p:cNvSpPr>
          <p:nvPr/>
        </p:nvSpPr>
        <p:spPr>
          <a:xfrm>
            <a:off x="0" y="114300"/>
            <a:ext cx="7707086" cy="559451"/>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solidFill>
                <a:latin typeface="Arial" panose="020B0604020202020204" pitchFamily="34" charset="0"/>
                <a:cs typeface="Arial" panose="020B0604020202020204" pitchFamily="34" charset="0"/>
              </a:rPr>
              <a:t>Pilot Operational Perspective on AI and Cyber Security</a:t>
            </a:r>
          </a:p>
        </p:txBody>
      </p:sp>
    </p:spTree>
    <p:extLst>
      <p:ext uri="{BB962C8B-B14F-4D97-AF65-F5344CB8AC3E}">
        <p14:creationId xmlns:p14="http://schemas.microsoft.com/office/powerpoint/2010/main" val="67157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B984F6A-0629-6C48-A101-5A51084EBD17}"/>
              </a:ext>
            </a:extLst>
          </p:cNvPr>
          <p:cNvPicPr>
            <a:picLocks noChangeAspect="1"/>
          </p:cNvPicPr>
          <p:nvPr/>
        </p:nvPicPr>
        <p:blipFill rotWithShape="1">
          <a:blip r:embed="rId3">
            <a:alphaModFix amt="50000"/>
            <a:extLst>
              <a:ext uri="{BEBA8EAE-BF5A-486C-A8C5-ECC9F3942E4B}">
                <a14:imgProps xmlns:a14="http://schemas.microsoft.com/office/drawing/2010/main">
                  <a14:imgLayer r:embed="rId4">
                    <a14:imgEffect>
                      <a14:backgroundRemoval t="0" b="100000" l="0" r="100000"/>
                    </a14:imgEffect>
                  </a14:imgLayer>
                </a14:imgProps>
              </a:ext>
            </a:extLst>
          </a:blip>
          <a:srcRect/>
          <a:stretch/>
        </p:blipFill>
        <p:spPr>
          <a:xfrm rot="532097">
            <a:off x="6526512" y="3918857"/>
            <a:ext cx="2041907" cy="1825144"/>
          </a:xfrm>
          <a:prstGeom prst="rect">
            <a:avLst/>
          </a:prstGeom>
        </p:spPr>
      </p:pic>
      <p:sp>
        <p:nvSpPr>
          <p:cNvPr id="8" name="Title 1">
            <a:extLst>
              <a:ext uri="{FF2B5EF4-FFF2-40B4-BE49-F238E27FC236}">
                <a16:creationId xmlns:a16="http://schemas.microsoft.com/office/drawing/2014/main" id="{5E49C413-5E70-4B17-53FD-D7EEB5138CE4}"/>
              </a:ext>
            </a:extLst>
          </p:cNvPr>
          <p:cNvSpPr>
            <a:spLocks noGrp="1"/>
          </p:cNvSpPr>
          <p:nvPr>
            <p:ph type="title"/>
          </p:nvPr>
        </p:nvSpPr>
        <p:spPr>
          <a:xfrm>
            <a:off x="1246396" y="1045468"/>
            <a:ext cx="6727825" cy="639763"/>
          </a:xfrm>
          <a:prstGeom prst="rect">
            <a:avLst/>
          </a:prstGeom>
        </p:spPr>
        <p:txBody>
          <a:bodyPr/>
          <a:lstStyle/>
          <a:p>
            <a:pPr algn="ctr"/>
            <a:r>
              <a:rPr lang="en-US" b="1" dirty="0">
                <a:solidFill>
                  <a:srgbClr val="002060"/>
                </a:solidFill>
                <a:latin typeface="Arial" panose="020B0604020202020204" pitchFamily="34" charset="0"/>
                <a:cs typeface="Arial" panose="020B0604020202020204" pitchFamily="34" charset="0"/>
              </a:rPr>
              <a:t>Remote Tower Service</a:t>
            </a:r>
          </a:p>
        </p:txBody>
      </p:sp>
      <p:sp>
        <p:nvSpPr>
          <p:cNvPr id="10" name="Segnaposto contenuto 2">
            <a:extLst>
              <a:ext uri="{FF2B5EF4-FFF2-40B4-BE49-F238E27FC236}">
                <a16:creationId xmlns:a16="http://schemas.microsoft.com/office/drawing/2014/main" id="{3B51BFAC-B187-114F-807A-D286612F1DC5}"/>
              </a:ext>
            </a:extLst>
          </p:cNvPr>
          <p:cNvSpPr txBox="1">
            <a:spLocks/>
          </p:cNvSpPr>
          <p:nvPr/>
        </p:nvSpPr>
        <p:spPr>
          <a:xfrm>
            <a:off x="257488" y="2123338"/>
            <a:ext cx="8705639" cy="22200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buFont typeface="Courier New" panose="02070309020205020404" pitchFamily="49" charset="0"/>
              <a:buChar char="o"/>
            </a:pPr>
            <a:r>
              <a:rPr lang="en-US" sz="2400" dirty="0">
                <a:solidFill>
                  <a:srgbClr val="002060"/>
                </a:solidFill>
                <a:latin typeface="Arial" panose="020B0604020202020204" pitchFamily="34" charset="0"/>
                <a:cs typeface="Arial" panose="020B0604020202020204" pitchFamily="34" charset="0"/>
              </a:rPr>
              <a:t> Rising the </a:t>
            </a:r>
            <a:r>
              <a:rPr lang="en-US" sz="2400" b="1" dirty="0">
                <a:solidFill>
                  <a:srgbClr val="002060"/>
                </a:solidFill>
                <a:latin typeface="Arial" panose="020B0604020202020204" pitchFamily="34" charset="0"/>
                <a:cs typeface="Arial" panose="020B0604020202020204" pitchFamily="34" charset="0"/>
              </a:rPr>
              <a:t>awareness</a:t>
            </a:r>
            <a:r>
              <a:rPr lang="en-US" sz="2400" dirty="0">
                <a:solidFill>
                  <a:srgbClr val="002060"/>
                </a:solidFill>
                <a:latin typeface="Arial" panose="020B0604020202020204" pitchFamily="34" charset="0"/>
                <a:cs typeface="Arial" panose="020B0604020202020204" pitchFamily="34" charset="0"/>
              </a:rPr>
              <a:t> on the </a:t>
            </a:r>
            <a:r>
              <a:rPr lang="en-US" sz="2400" b="1" dirty="0">
                <a:solidFill>
                  <a:srgbClr val="002060"/>
                </a:solidFill>
                <a:latin typeface="Arial" panose="020B0604020202020204" pitchFamily="34" charset="0"/>
                <a:cs typeface="Arial" panose="020B0604020202020204" pitchFamily="34" charset="0"/>
              </a:rPr>
              <a:t>risk related</a:t>
            </a:r>
          </a:p>
          <a:p>
            <a:pPr algn="just">
              <a:lnSpc>
                <a:spcPct val="100000"/>
              </a:lnSpc>
              <a:buFont typeface="Courier New" panose="02070309020205020404" pitchFamily="49" charset="0"/>
              <a:buChar char="o"/>
            </a:pPr>
            <a:r>
              <a:rPr lang="en-US" sz="2400" b="1" dirty="0">
                <a:solidFill>
                  <a:srgbClr val="002060"/>
                </a:solidFill>
                <a:latin typeface="Arial" panose="020B0604020202020204" pitchFamily="34" charset="0"/>
                <a:cs typeface="Arial" panose="020B0604020202020204" pitchFamily="34" charset="0"/>
              </a:rPr>
              <a:t> Promoting</a:t>
            </a:r>
            <a:r>
              <a:rPr lang="en-US" sz="2400" dirty="0">
                <a:solidFill>
                  <a:srgbClr val="002060"/>
                </a:solidFill>
                <a:latin typeface="Arial" panose="020B0604020202020204" pitchFamily="34" charset="0"/>
                <a:cs typeface="Arial" panose="020B0604020202020204" pitchFamily="34" charset="0"/>
              </a:rPr>
              <a:t> a coherent </a:t>
            </a:r>
            <a:r>
              <a:rPr lang="en-US" sz="2400" b="1" dirty="0">
                <a:solidFill>
                  <a:srgbClr val="002060"/>
                </a:solidFill>
                <a:latin typeface="Arial" panose="020B0604020202020204" pitchFamily="34" charset="0"/>
                <a:cs typeface="Arial" panose="020B0604020202020204" pitchFamily="34" charset="0"/>
              </a:rPr>
              <a:t>flight planning</a:t>
            </a:r>
            <a:r>
              <a:rPr lang="en-US" sz="2400" dirty="0">
                <a:solidFill>
                  <a:srgbClr val="002060"/>
                </a:solidFill>
                <a:latin typeface="Arial" panose="020B0604020202020204" pitchFamily="34" charset="0"/>
                <a:cs typeface="Arial" panose="020B0604020202020204" pitchFamily="34" charset="0"/>
              </a:rPr>
              <a:t> on </a:t>
            </a:r>
            <a:r>
              <a:rPr lang="en-US" sz="2400" b="1" dirty="0">
                <a:solidFill>
                  <a:srgbClr val="002060"/>
                </a:solidFill>
                <a:latin typeface="Arial" panose="020B0604020202020204" pitchFamily="34" charset="0"/>
                <a:cs typeface="Arial" panose="020B0604020202020204" pitchFamily="34" charset="0"/>
              </a:rPr>
              <a:t>alternate</a:t>
            </a:r>
            <a:r>
              <a:rPr lang="en-US" sz="2400" dirty="0">
                <a:solidFill>
                  <a:srgbClr val="002060"/>
                </a:solidFill>
                <a:latin typeface="Arial" panose="020B0604020202020204" pitchFamily="34" charset="0"/>
                <a:cs typeface="Arial" panose="020B0604020202020204" pitchFamily="34" charset="0"/>
              </a:rPr>
              <a:t> and destination.</a:t>
            </a:r>
          </a:p>
          <a:p>
            <a:pPr algn="just">
              <a:lnSpc>
                <a:spcPct val="100000"/>
              </a:lnSpc>
              <a:buFont typeface="Courier New" panose="02070309020205020404" pitchFamily="49" charset="0"/>
              <a:buChar char="o"/>
            </a:pPr>
            <a:r>
              <a:rPr lang="en-US" sz="2400" b="1" dirty="0">
                <a:solidFill>
                  <a:srgbClr val="002060"/>
                </a:solidFill>
                <a:latin typeface="Arial" panose="020B0604020202020204" pitchFamily="34" charset="0"/>
                <a:cs typeface="Arial" panose="020B0604020202020204" pitchFamily="34" charset="0"/>
              </a:rPr>
              <a:t> Acting together</a:t>
            </a:r>
            <a:r>
              <a:rPr lang="en-US" sz="2400" dirty="0">
                <a:solidFill>
                  <a:srgbClr val="002060"/>
                </a:solidFill>
                <a:latin typeface="Arial" panose="020B0604020202020204" pitchFamily="34" charset="0"/>
                <a:cs typeface="Arial" panose="020B0604020202020204" pitchFamily="34" charset="0"/>
              </a:rPr>
              <a:t> with </a:t>
            </a:r>
            <a:r>
              <a:rPr lang="en-US" sz="2400" b="1" dirty="0">
                <a:solidFill>
                  <a:srgbClr val="002060"/>
                </a:solidFill>
                <a:latin typeface="Arial" panose="020B0604020202020204" pitchFamily="34" charset="0"/>
                <a:cs typeface="Arial" panose="020B0604020202020204" pitchFamily="34" charset="0"/>
              </a:rPr>
              <a:t>all</a:t>
            </a:r>
            <a:r>
              <a:rPr lang="en-US" sz="2400" dirty="0">
                <a:solidFill>
                  <a:srgbClr val="002060"/>
                </a:solidFill>
                <a:latin typeface="Arial" panose="020B0604020202020204" pitchFamily="34" charset="0"/>
                <a:cs typeface="Arial" panose="020B0604020202020204" pitchFamily="34" charset="0"/>
              </a:rPr>
              <a:t> the </a:t>
            </a:r>
            <a:r>
              <a:rPr lang="en-US" sz="2400" b="1" dirty="0">
                <a:solidFill>
                  <a:srgbClr val="002060"/>
                </a:solidFill>
                <a:latin typeface="Arial" panose="020B0604020202020204" pitchFamily="34" charset="0"/>
                <a:cs typeface="Arial" panose="020B0604020202020204" pitchFamily="34" charset="0"/>
              </a:rPr>
              <a:t>stakeholder</a:t>
            </a:r>
            <a:r>
              <a:rPr lang="en-US" sz="2400" dirty="0">
                <a:solidFill>
                  <a:srgbClr val="002060"/>
                </a:solidFill>
                <a:latin typeface="Arial" panose="020B0604020202020204" pitchFamily="34" charset="0"/>
                <a:cs typeface="Arial" panose="020B0604020202020204" pitchFamily="34" charset="0"/>
              </a:rPr>
              <a:t> to better enhance the concept</a:t>
            </a:r>
          </a:p>
        </p:txBody>
      </p:sp>
      <p:sp>
        <p:nvSpPr>
          <p:cNvPr id="12" name="Title 1">
            <a:extLst>
              <a:ext uri="{FF2B5EF4-FFF2-40B4-BE49-F238E27FC236}">
                <a16:creationId xmlns:a16="http://schemas.microsoft.com/office/drawing/2014/main" id="{87163C20-0C98-2A4F-AE68-9F057807F9B4}"/>
              </a:ext>
            </a:extLst>
          </p:cNvPr>
          <p:cNvSpPr txBox="1">
            <a:spLocks/>
          </p:cNvSpPr>
          <p:nvPr/>
        </p:nvSpPr>
        <p:spPr>
          <a:xfrm>
            <a:off x="0" y="114300"/>
            <a:ext cx="7707086" cy="559451"/>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solidFill>
                <a:latin typeface="Arial" panose="020B0604020202020204" pitchFamily="34" charset="0"/>
                <a:cs typeface="Arial" panose="020B0604020202020204" pitchFamily="34" charset="0"/>
              </a:rPr>
              <a:t>Pilot Operational Perspective on AI and Cyber Security</a:t>
            </a:r>
          </a:p>
        </p:txBody>
      </p:sp>
    </p:spTree>
    <p:extLst>
      <p:ext uri="{BB962C8B-B14F-4D97-AF65-F5344CB8AC3E}">
        <p14:creationId xmlns:p14="http://schemas.microsoft.com/office/powerpoint/2010/main" val="6176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dissolv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dissolve">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49C413-5E70-4B17-53FD-D7EEB5138CE4}"/>
              </a:ext>
            </a:extLst>
          </p:cNvPr>
          <p:cNvSpPr>
            <a:spLocks noGrp="1"/>
          </p:cNvSpPr>
          <p:nvPr>
            <p:ph type="title"/>
          </p:nvPr>
        </p:nvSpPr>
        <p:spPr>
          <a:xfrm>
            <a:off x="1246396" y="1045468"/>
            <a:ext cx="6727825" cy="639763"/>
          </a:xfrm>
          <a:prstGeom prst="rect">
            <a:avLst/>
          </a:prstGeom>
        </p:spPr>
        <p:txBody>
          <a:bodyPr/>
          <a:lstStyle/>
          <a:p>
            <a:pPr algn="ctr"/>
            <a:r>
              <a:rPr lang="en-US" b="1" dirty="0">
                <a:solidFill>
                  <a:srgbClr val="002060"/>
                </a:solidFill>
                <a:latin typeface="Arial" panose="020B0604020202020204" pitchFamily="34" charset="0"/>
                <a:cs typeface="Arial" panose="020B0604020202020204" pitchFamily="34" charset="0"/>
              </a:rPr>
              <a:t>Remote Tower Service</a:t>
            </a:r>
          </a:p>
        </p:txBody>
      </p:sp>
      <p:sp>
        <p:nvSpPr>
          <p:cNvPr id="5" name="CasellaDiTesto 4">
            <a:extLst>
              <a:ext uri="{FF2B5EF4-FFF2-40B4-BE49-F238E27FC236}">
                <a16:creationId xmlns:a16="http://schemas.microsoft.com/office/drawing/2014/main" id="{348DFEC2-C246-2342-B2C6-F53F2A0FC41F}"/>
              </a:ext>
            </a:extLst>
          </p:cNvPr>
          <p:cNvSpPr txBox="1"/>
          <p:nvPr/>
        </p:nvSpPr>
        <p:spPr>
          <a:xfrm>
            <a:off x="310245" y="2138591"/>
            <a:ext cx="8412480" cy="1754326"/>
          </a:xfrm>
          <a:prstGeom prst="rect">
            <a:avLst/>
          </a:prstGeom>
          <a:noFill/>
        </p:spPr>
        <p:txBody>
          <a:bodyPr wrap="square" rtlCol="0">
            <a:spAutoFit/>
          </a:bodyPr>
          <a:lstStyle/>
          <a:p>
            <a:pPr marL="285750" indent="-285750" algn="just">
              <a:buFont typeface="Courier New" panose="02070309020205020404" pitchFamily="49" charset="0"/>
              <a:buChar char="o"/>
            </a:pPr>
            <a:r>
              <a:rPr lang="en-US" dirty="0">
                <a:solidFill>
                  <a:srgbClr val="002060"/>
                </a:solidFill>
                <a:latin typeface="Arial" panose="020B0604020202020204" pitchFamily="34" charset="0"/>
                <a:cs typeface="Arial" panose="020B0604020202020204" pitchFamily="34" charset="0"/>
              </a:rPr>
              <a:t>Until </a:t>
            </a:r>
            <a:r>
              <a:rPr lang="en-US" b="1" dirty="0">
                <a:solidFill>
                  <a:srgbClr val="002060"/>
                </a:solidFill>
                <a:latin typeface="Arial" panose="020B0604020202020204" pitchFamily="34" charset="0"/>
                <a:cs typeface="Arial" panose="020B0604020202020204" pitchFamily="34" charset="0"/>
              </a:rPr>
              <a:t>sufficient experience </a:t>
            </a:r>
            <a:r>
              <a:rPr lang="en-US" dirty="0">
                <a:solidFill>
                  <a:srgbClr val="002060"/>
                </a:solidFill>
                <a:latin typeface="Arial" panose="020B0604020202020204" pitchFamily="34" charset="0"/>
                <a:cs typeface="Arial" panose="020B0604020202020204" pitchFamily="34" charset="0"/>
              </a:rPr>
              <a:t>with Single RTS has been </a:t>
            </a:r>
            <a:r>
              <a:rPr lang="en-US" b="1" dirty="0">
                <a:solidFill>
                  <a:srgbClr val="002060"/>
                </a:solidFill>
                <a:latin typeface="Arial" panose="020B0604020202020204" pitchFamily="34" charset="0"/>
                <a:cs typeface="Arial" panose="020B0604020202020204" pitchFamily="34" charset="0"/>
              </a:rPr>
              <a:t>gained</a:t>
            </a:r>
            <a:r>
              <a:rPr lang="en-US" dirty="0">
                <a:solidFill>
                  <a:srgbClr val="002060"/>
                </a:solidFill>
                <a:latin typeface="Arial" panose="020B0604020202020204" pitchFamily="34" charset="0"/>
                <a:cs typeface="Arial" panose="020B0604020202020204" pitchFamily="34" charset="0"/>
              </a:rPr>
              <a:t> and until human factors and technical implications have been thoroughly researched and are adequately mitigated to </a:t>
            </a:r>
            <a:r>
              <a:rPr lang="en-US" b="1" dirty="0">
                <a:solidFill>
                  <a:srgbClr val="002060"/>
                </a:solidFill>
                <a:latin typeface="Arial" panose="020B0604020202020204" pitchFamily="34" charset="0"/>
                <a:cs typeface="Arial" panose="020B0604020202020204" pitchFamily="34" charset="0"/>
              </a:rPr>
              <a:t>ensure safe ATC operations</a:t>
            </a:r>
            <a:r>
              <a:rPr lang="en-US" dirty="0">
                <a:solidFill>
                  <a:srgbClr val="002060"/>
                </a:solidFill>
                <a:latin typeface="Arial" panose="020B0604020202020204" pitchFamily="34" charset="0"/>
                <a:cs typeface="Arial" panose="020B0604020202020204" pitchFamily="34" charset="0"/>
              </a:rPr>
              <a:t>.</a:t>
            </a:r>
          </a:p>
          <a:p>
            <a:pPr marL="285750" indent="-285750">
              <a:buFont typeface="Courier New" panose="02070309020205020404" pitchFamily="49" charset="0"/>
              <a:buChar char="o"/>
            </a:pPr>
            <a:endParaRPr lang="en-US" dirty="0">
              <a:solidFill>
                <a:srgbClr val="002060"/>
              </a:solidFill>
              <a:latin typeface="Arial" panose="020B0604020202020204" pitchFamily="34" charset="0"/>
              <a:cs typeface="Arial" panose="020B0604020202020204" pitchFamily="34" charset="0"/>
            </a:endParaRPr>
          </a:p>
          <a:p>
            <a:pPr marL="285750" indent="-285750" algn="just">
              <a:buFont typeface="Courier New" panose="02070309020205020404" pitchFamily="49" charset="0"/>
              <a:buChar char="o"/>
            </a:pPr>
            <a:r>
              <a:rPr lang="en-US" dirty="0">
                <a:solidFill>
                  <a:srgbClr val="002060"/>
                </a:solidFill>
                <a:latin typeface="Arial" panose="020B0604020202020204" pitchFamily="34" charset="0"/>
                <a:cs typeface="Arial" panose="020B0604020202020204" pitchFamily="34" charset="0"/>
              </a:rPr>
              <a:t>Until a legal EU framework is in place to effectively prevent regulatory forum shopping and market distortion.</a:t>
            </a:r>
          </a:p>
        </p:txBody>
      </p:sp>
      <p:sp>
        <p:nvSpPr>
          <p:cNvPr id="10" name="CasellaDiTesto 9">
            <a:extLst>
              <a:ext uri="{FF2B5EF4-FFF2-40B4-BE49-F238E27FC236}">
                <a16:creationId xmlns:a16="http://schemas.microsoft.com/office/drawing/2014/main" id="{BFB97C72-215D-5941-BBD1-952F7DBA33DD}"/>
              </a:ext>
            </a:extLst>
          </p:cNvPr>
          <p:cNvSpPr txBox="1"/>
          <p:nvPr/>
        </p:nvSpPr>
        <p:spPr>
          <a:xfrm>
            <a:off x="544282" y="4510087"/>
            <a:ext cx="7944405" cy="830997"/>
          </a:xfrm>
          <a:prstGeom prst="rect">
            <a:avLst/>
          </a:prstGeom>
          <a:noFill/>
          <a:ln>
            <a:solidFill>
              <a:srgbClr val="002060"/>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sz="2400" b="1" dirty="0">
                <a:solidFill>
                  <a:srgbClr val="002060"/>
                </a:solidFill>
                <a:latin typeface="Arial" panose="020B0604020202020204" pitchFamily="34" charset="0"/>
                <a:cs typeface="Arial" panose="020B0604020202020204" pitchFamily="34" charset="0"/>
              </a:rPr>
              <a:t>IFALPA</a:t>
            </a:r>
            <a:r>
              <a:rPr lang="en-GB" sz="2400" dirty="0">
                <a:solidFill>
                  <a:srgbClr val="002060"/>
                </a:solidFill>
                <a:latin typeface="Arial" panose="020B0604020202020204" pitchFamily="34" charset="0"/>
                <a:cs typeface="Arial" panose="020B0604020202020204" pitchFamily="34" charset="0"/>
              </a:rPr>
              <a:t> – </a:t>
            </a:r>
            <a:r>
              <a:rPr lang="en-GB" sz="2400" b="1" dirty="0">
                <a:solidFill>
                  <a:srgbClr val="002060"/>
                </a:solidFill>
                <a:latin typeface="Arial" panose="020B0604020202020204" pitchFamily="34" charset="0"/>
                <a:cs typeface="Arial" panose="020B0604020202020204" pitchFamily="34" charset="0"/>
              </a:rPr>
              <a:t>ECA -</a:t>
            </a:r>
            <a:r>
              <a:rPr lang="en-GB" sz="2400" dirty="0">
                <a:solidFill>
                  <a:srgbClr val="002060"/>
                </a:solidFill>
                <a:latin typeface="Arial" panose="020B0604020202020204" pitchFamily="34" charset="0"/>
                <a:cs typeface="Arial" panose="020B0604020202020204" pitchFamily="34" charset="0"/>
              </a:rPr>
              <a:t> </a:t>
            </a:r>
            <a:r>
              <a:rPr lang="en-GB" sz="2400" b="1" dirty="0">
                <a:solidFill>
                  <a:srgbClr val="002060"/>
                </a:solidFill>
                <a:latin typeface="Arial" panose="020B0604020202020204" pitchFamily="34" charset="0"/>
                <a:cs typeface="Arial" panose="020B0604020202020204" pitchFamily="34" charset="0"/>
              </a:rPr>
              <a:t>ANPAC</a:t>
            </a:r>
            <a:r>
              <a:rPr lang="en-GB" sz="2400" dirty="0">
                <a:solidFill>
                  <a:srgbClr val="002060"/>
                </a:solidFill>
                <a:latin typeface="Arial" panose="020B0604020202020204" pitchFamily="34" charset="0"/>
                <a:cs typeface="Arial" panose="020B0604020202020204" pitchFamily="34" charset="0"/>
              </a:rPr>
              <a:t>  currently </a:t>
            </a:r>
            <a:r>
              <a:rPr lang="en-GB" sz="2400" b="1" dirty="0">
                <a:solidFill>
                  <a:srgbClr val="002060"/>
                </a:solidFill>
                <a:latin typeface="Arial" panose="020B0604020202020204" pitchFamily="34" charset="0"/>
                <a:cs typeface="Arial" panose="020B0604020202020204" pitchFamily="34" charset="0"/>
              </a:rPr>
              <a:t>DO NOT</a:t>
            </a:r>
            <a:r>
              <a:rPr lang="en-GB" sz="2400" dirty="0">
                <a:solidFill>
                  <a:srgbClr val="002060"/>
                </a:solidFill>
                <a:latin typeface="Arial" panose="020B0604020202020204" pitchFamily="34" charset="0"/>
                <a:cs typeface="Arial" panose="020B0604020202020204" pitchFamily="34" charset="0"/>
              </a:rPr>
              <a:t> support </a:t>
            </a:r>
            <a:r>
              <a:rPr lang="en-US" sz="2400" dirty="0">
                <a:solidFill>
                  <a:srgbClr val="002060"/>
                </a:solidFill>
                <a:latin typeface="Arial" panose="020B0604020202020204" pitchFamily="34" charset="0"/>
                <a:cs typeface="Arial" panose="020B0604020202020204" pitchFamily="34" charset="0"/>
              </a:rPr>
              <a:t>implementation of </a:t>
            </a:r>
            <a:r>
              <a:rPr lang="en-US" sz="2400" b="1" dirty="0">
                <a:solidFill>
                  <a:srgbClr val="002060"/>
                </a:solidFill>
                <a:latin typeface="Arial" panose="020B0604020202020204" pitchFamily="34" charset="0"/>
                <a:cs typeface="Arial" panose="020B0604020202020204" pitchFamily="34" charset="0"/>
              </a:rPr>
              <a:t>Multiple RTS </a:t>
            </a:r>
            <a:r>
              <a:rPr lang="en-US" sz="2400" dirty="0">
                <a:solidFill>
                  <a:srgbClr val="002060"/>
                </a:solidFill>
                <a:latin typeface="Arial" panose="020B0604020202020204" pitchFamily="34" charset="0"/>
                <a:cs typeface="Arial" panose="020B0604020202020204" pitchFamily="34" charset="0"/>
              </a:rPr>
              <a:t>or</a:t>
            </a:r>
            <a:r>
              <a:rPr lang="en-US" sz="2400" b="1" dirty="0">
                <a:solidFill>
                  <a:srgbClr val="002060"/>
                </a:solidFill>
                <a:latin typeface="Arial" panose="020B0604020202020204" pitchFamily="34" charset="0"/>
                <a:cs typeface="Arial" panose="020B0604020202020204" pitchFamily="34" charset="0"/>
              </a:rPr>
              <a:t> cross-border RTS</a:t>
            </a:r>
            <a:endParaRPr lang="en-GB" sz="2400" b="1" dirty="0">
              <a:solidFill>
                <a:srgbClr val="002060"/>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931CE0B7-DB4F-A546-A673-84483B282FA7}"/>
              </a:ext>
            </a:extLst>
          </p:cNvPr>
          <p:cNvSpPr txBox="1">
            <a:spLocks/>
          </p:cNvSpPr>
          <p:nvPr/>
        </p:nvSpPr>
        <p:spPr>
          <a:xfrm>
            <a:off x="0" y="114300"/>
            <a:ext cx="7707086" cy="559451"/>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solidFill>
                <a:latin typeface="Arial" panose="020B0604020202020204" pitchFamily="34" charset="0"/>
                <a:cs typeface="Arial" panose="020B0604020202020204" pitchFamily="34" charset="0"/>
              </a:rPr>
              <a:t>Pilot Operational Perspective on AI and Cyber Security</a:t>
            </a:r>
          </a:p>
        </p:txBody>
      </p:sp>
    </p:spTree>
    <p:extLst>
      <p:ext uri="{BB962C8B-B14F-4D97-AF65-F5344CB8AC3E}">
        <p14:creationId xmlns:p14="http://schemas.microsoft.com/office/powerpoint/2010/main" val="201881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0" grpId="0" animBg="1"/>
    </p:bldLst>
  </p:timing>
</p:sld>
</file>

<file path=ppt/theme/theme1.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643</TotalTime>
  <Words>3362</Words>
  <Application>Microsoft Office PowerPoint</Application>
  <PresentationFormat>Presentazione su schermo (4:3)</PresentationFormat>
  <Paragraphs>222</Paragraphs>
  <Slides>20</Slides>
  <Notes>19</Notes>
  <HiddenSlides>2</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20</vt:i4>
      </vt:variant>
    </vt:vector>
  </HeadingPairs>
  <TitlesOfParts>
    <vt:vector size="27" baseType="lpstr">
      <vt:lpstr>Arial</vt:lpstr>
      <vt:lpstr>Avenir Book</vt:lpstr>
      <vt:lpstr>Calibri</vt:lpstr>
      <vt:lpstr>Calibri Light</vt:lpstr>
      <vt:lpstr>Courier New</vt:lpstr>
      <vt:lpstr>Wingdings</vt:lpstr>
      <vt:lpstr>Personalizza struttura</vt:lpstr>
      <vt:lpstr>Presentazione standard di PowerPoint</vt:lpstr>
      <vt:lpstr>Presentazione standard di PowerPoint</vt:lpstr>
      <vt:lpstr>Presentazione standard di PowerPoint</vt:lpstr>
      <vt:lpstr>REMOTE TOWER SERVICE</vt:lpstr>
      <vt:lpstr>Presentazione standard di PowerPoint</vt:lpstr>
      <vt:lpstr>Remote Tower Service</vt:lpstr>
      <vt:lpstr>Remote Tower Service</vt:lpstr>
      <vt:lpstr>Remote Tower Service</vt:lpstr>
      <vt:lpstr>Remote Tower Service</vt:lpstr>
      <vt:lpstr>JAMMING &amp; SPOOFING</vt:lpstr>
      <vt:lpstr>Presentazione standard di PowerPoint</vt:lpstr>
      <vt:lpstr>Presentazione standard di PowerPoint</vt:lpstr>
      <vt:lpstr>Presentazione standard di PowerPoint</vt:lpstr>
      <vt:lpstr>Presentazione standard di PowerPoint</vt:lpstr>
      <vt:lpstr>A Pilot Operational Perspective Jamming &amp; Spoofing</vt:lpstr>
      <vt:lpstr>Presentazione standard di PowerPoint</vt:lpstr>
      <vt:lpstr> </vt:lpstr>
      <vt:lpstr> </vt:lpstr>
      <vt:lpstr>Presentazione standard di PowerPoint</vt:lpstr>
      <vt:lpstr>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subject/>
  <dc:creator>Un Known</dc:creator>
  <cp:keywords/>
  <dc:description/>
  <cp:lastModifiedBy>ENAC</cp:lastModifiedBy>
  <cp:revision>62</cp:revision>
  <cp:lastPrinted>2023-10-31T22:01:03Z</cp:lastPrinted>
  <dcterms:created xsi:type="dcterms:W3CDTF">2023-10-25T12:52:12Z</dcterms:created>
  <dcterms:modified xsi:type="dcterms:W3CDTF">2023-11-10T07:48:10Z</dcterms:modified>
  <cp:category/>
</cp:coreProperties>
</file>